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311" r:id="rId2"/>
    <p:sldId id="324" r:id="rId3"/>
    <p:sldId id="462" r:id="rId4"/>
    <p:sldId id="314" r:id="rId5"/>
    <p:sldId id="315" r:id="rId6"/>
    <p:sldId id="465" r:id="rId7"/>
    <p:sldId id="463" r:id="rId8"/>
    <p:sldId id="327" r:id="rId9"/>
    <p:sldId id="328" r:id="rId10"/>
    <p:sldId id="331" r:id="rId11"/>
    <p:sldId id="320" r:id="rId12"/>
    <p:sldId id="362" r:id="rId13"/>
    <p:sldId id="464" r:id="rId14"/>
    <p:sldId id="361" r:id="rId15"/>
    <p:sldId id="466" r:id="rId16"/>
    <p:sldId id="363" r:id="rId17"/>
    <p:sldId id="364" r:id="rId18"/>
    <p:sldId id="36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288FD1-91C7-447E-969D-2E81926774AC}" v="30" dt="2026-07-26T17:54:14.7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51"/>
    <p:restoredTop sz="94662"/>
  </p:normalViewPr>
  <p:slideViewPr>
    <p:cSldViewPr snapToGrid="0" snapToObjects="1">
      <p:cViewPr varScale="1">
        <p:scale>
          <a:sx n="87" d="100"/>
          <a:sy n="87" d="100"/>
        </p:scale>
        <p:origin x="48" y="37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shabalala, Matita (Mr) (Summerstrand Campus South)" userId="f93fb5cc-5c32-486b-930f-faf93f1e1643" providerId="ADAL" clId="{E5288FD1-91C7-447E-969D-2E81926774AC}"/>
    <pc:docChg chg="modSld">
      <pc:chgData name="Tshabalala, Matita (Mr) (Summerstrand Campus South)" userId="f93fb5cc-5c32-486b-930f-faf93f1e1643" providerId="ADAL" clId="{E5288FD1-91C7-447E-969D-2E81926774AC}" dt="2026-07-28T13:41:20.750" v="124" actId="1076"/>
      <pc:docMkLst>
        <pc:docMk/>
      </pc:docMkLst>
      <pc:sldChg chg="addSp modSp mod">
        <pc:chgData name="Tshabalala, Matita (Mr) (Summerstrand Campus South)" userId="f93fb5cc-5c32-486b-930f-faf93f1e1643" providerId="ADAL" clId="{E5288FD1-91C7-447E-969D-2E81926774AC}" dt="2026-07-28T13:41:20.750" v="124" actId="1076"/>
        <pc:sldMkLst>
          <pc:docMk/>
          <pc:sldMk cId="0" sldId="311"/>
        </pc:sldMkLst>
        <pc:spChg chg="add mod">
          <ac:chgData name="Tshabalala, Matita (Mr) (Summerstrand Campus South)" userId="f93fb5cc-5c32-486b-930f-faf93f1e1643" providerId="ADAL" clId="{E5288FD1-91C7-447E-969D-2E81926774AC}" dt="2026-07-28T13:41:20.750" v="124" actId="1076"/>
          <ac:spMkLst>
            <pc:docMk/>
            <pc:sldMk cId="0" sldId="311"/>
            <ac:spMk id="3" creationId="{1CD62C04-071C-A69D-AF47-7A68DEDE99B1}"/>
          </ac:spMkLst>
        </pc:spChg>
        <pc:spChg chg="mod">
          <ac:chgData name="Tshabalala, Matita (Mr) (Summerstrand Campus South)" userId="f93fb5cc-5c32-486b-930f-faf93f1e1643" providerId="ADAL" clId="{E5288FD1-91C7-447E-969D-2E81926774AC}" dt="2026-07-26T14:54:29.329" v="0" actId="1076"/>
          <ac:spMkLst>
            <pc:docMk/>
            <pc:sldMk cId="0" sldId="311"/>
            <ac:spMk id="7" creationId="{CDFA4E34-C0C0-476C-802A-396E4BCC05AB}"/>
          </ac:spMkLst>
        </pc:spChg>
        <pc:spChg chg="mod">
          <ac:chgData name="Tshabalala, Matita (Mr) (Summerstrand Campus South)" userId="f93fb5cc-5c32-486b-930f-faf93f1e1643" providerId="ADAL" clId="{E5288FD1-91C7-447E-969D-2E81926774AC}" dt="2026-07-26T14:54:36.479" v="1" actId="1076"/>
          <ac:spMkLst>
            <pc:docMk/>
            <pc:sldMk cId="0" sldId="311"/>
            <ac:spMk id="8" creationId="{1B60F692-873A-1F66-FC5D-C4847B35B81A}"/>
          </ac:spMkLst>
        </pc:spChg>
      </pc:sldChg>
      <pc:sldChg chg="modSp mod modAnim">
        <pc:chgData name="Tshabalala, Matita (Mr) (Summerstrand Campus South)" userId="f93fb5cc-5c32-486b-930f-faf93f1e1643" providerId="ADAL" clId="{E5288FD1-91C7-447E-969D-2E81926774AC}" dt="2026-07-26T15:11:00.778" v="29"/>
        <pc:sldMkLst>
          <pc:docMk/>
          <pc:sldMk cId="0" sldId="314"/>
        </pc:sldMkLst>
        <pc:spChg chg="mod">
          <ac:chgData name="Tshabalala, Matita (Mr) (Summerstrand Campus South)" userId="f93fb5cc-5c32-486b-930f-faf93f1e1643" providerId="ADAL" clId="{E5288FD1-91C7-447E-969D-2E81926774AC}" dt="2026-07-26T15:09:49.880" v="27" actId="14100"/>
          <ac:spMkLst>
            <pc:docMk/>
            <pc:sldMk cId="0" sldId="314"/>
            <ac:spMk id="12" creationId="{00000000-0000-0000-0000-000000000000}"/>
          </ac:spMkLst>
        </pc:spChg>
      </pc:sldChg>
      <pc:sldChg chg="addSp modSp mod modAnim">
        <pc:chgData name="Tshabalala, Matita (Mr) (Summerstrand Campus South)" userId="f93fb5cc-5c32-486b-930f-faf93f1e1643" providerId="ADAL" clId="{E5288FD1-91C7-447E-969D-2E81926774AC}" dt="2026-07-28T06:50:47.626" v="98" actId="115"/>
        <pc:sldMkLst>
          <pc:docMk/>
          <pc:sldMk cId="0" sldId="324"/>
        </pc:sldMkLst>
        <pc:spChg chg="mod">
          <ac:chgData name="Tshabalala, Matita (Mr) (Summerstrand Campus South)" userId="f93fb5cc-5c32-486b-930f-faf93f1e1643" providerId="ADAL" clId="{E5288FD1-91C7-447E-969D-2E81926774AC}" dt="2026-07-28T06:50:47.626" v="98" actId="115"/>
          <ac:spMkLst>
            <pc:docMk/>
            <pc:sldMk cId="0" sldId="324"/>
            <ac:spMk id="3" creationId="{00000000-0000-0000-0000-000000000000}"/>
          </ac:spMkLst>
        </pc:spChg>
        <pc:spChg chg="mod">
          <ac:chgData name="Tshabalala, Matita (Mr) (Summerstrand Campus South)" userId="f93fb5cc-5c32-486b-930f-faf93f1e1643" providerId="ADAL" clId="{E5288FD1-91C7-447E-969D-2E81926774AC}" dt="2026-07-26T14:54:56.128" v="2" actId="14100"/>
          <ac:spMkLst>
            <pc:docMk/>
            <pc:sldMk cId="0" sldId="324"/>
            <ac:spMk id="4" creationId="{00000000-0000-0000-0000-000000000000}"/>
          </ac:spMkLst>
        </pc:spChg>
        <pc:spChg chg="mod">
          <ac:chgData name="Tshabalala, Matita (Mr) (Summerstrand Campus South)" userId="f93fb5cc-5c32-486b-930f-faf93f1e1643" providerId="ADAL" clId="{E5288FD1-91C7-447E-969D-2E81926774AC}" dt="2026-07-26T14:55:05.430" v="3" actId="14100"/>
          <ac:spMkLst>
            <pc:docMk/>
            <pc:sldMk cId="0" sldId="324"/>
            <ac:spMk id="7" creationId="{00000000-0000-0000-0000-000000000000}"/>
          </ac:spMkLst>
        </pc:spChg>
        <pc:spChg chg="mod">
          <ac:chgData name="Tshabalala, Matita (Mr) (Summerstrand Campus South)" userId="f93fb5cc-5c32-486b-930f-faf93f1e1643" providerId="ADAL" clId="{E5288FD1-91C7-447E-969D-2E81926774AC}" dt="2026-07-26T14:55:10.662" v="4" actId="14100"/>
          <ac:spMkLst>
            <pc:docMk/>
            <pc:sldMk cId="0" sldId="324"/>
            <ac:spMk id="10" creationId="{00000000-0000-0000-0000-000000000000}"/>
          </ac:spMkLst>
        </pc:spChg>
        <pc:picChg chg="add mod">
          <ac:chgData name="Tshabalala, Matita (Mr) (Summerstrand Campus South)" userId="f93fb5cc-5c32-486b-930f-faf93f1e1643" providerId="ADAL" clId="{E5288FD1-91C7-447E-969D-2E81926774AC}" dt="2026-07-26T15:06:14.455" v="16" actId="14100"/>
          <ac:picMkLst>
            <pc:docMk/>
            <pc:sldMk cId="0" sldId="324"/>
            <ac:picMk id="14" creationId="{40019D2E-C516-D904-FED9-A6C4A30D1B77}"/>
          </ac:picMkLst>
        </pc:picChg>
      </pc:sldChg>
      <pc:sldChg chg="addSp modSp mod modAnim">
        <pc:chgData name="Tshabalala, Matita (Mr) (Summerstrand Campus South)" userId="f93fb5cc-5c32-486b-930f-faf93f1e1643" providerId="ADAL" clId="{E5288FD1-91C7-447E-969D-2E81926774AC}" dt="2026-07-26T17:27:02.541" v="65"/>
        <pc:sldMkLst>
          <pc:docMk/>
          <pc:sldMk cId="0" sldId="327"/>
        </pc:sldMkLst>
        <pc:spChg chg="mod">
          <ac:chgData name="Tshabalala, Matita (Mr) (Summerstrand Campus South)" userId="f93fb5cc-5c32-486b-930f-faf93f1e1643" providerId="ADAL" clId="{E5288FD1-91C7-447E-969D-2E81926774AC}" dt="2026-07-26T15:25:39.698" v="56" actId="14100"/>
          <ac:spMkLst>
            <pc:docMk/>
            <pc:sldMk cId="0" sldId="327"/>
            <ac:spMk id="4" creationId="{00000000-0000-0000-0000-000000000000}"/>
          </ac:spMkLst>
        </pc:spChg>
        <pc:spChg chg="mod">
          <ac:chgData name="Tshabalala, Matita (Mr) (Summerstrand Campus South)" userId="f93fb5cc-5c32-486b-930f-faf93f1e1643" providerId="ADAL" clId="{E5288FD1-91C7-447E-969D-2E81926774AC}" dt="2026-07-26T15:25:43.895" v="57" actId="14100"/>
          <ac:spMkLst>
            <pc:docMk/>
            <pc:sldMk cId="0" sldId="327"/>
            <ac:spMk id="6" creationId="{00000000-0000-0000-0000-000000000000}"/>
          </ac:spMkLst>
        </pc:spChg>
        <pc:picChg chg="add mod">
          <ac:chgData name="Tshabalala, Matita (Mr) (Summerstrand Campus South)" userId="f93fb5cc-5c32-486b-930f-faf93f1e1643" providerId="ADAL" clId="{E5288FD1-91C7-447E-969D-2E81926774AC}" dt="2026-07-26T15:27:58.462" v="61" actId="14100"/>
          <ac:picMkLst>
            <pc:docMk/>
            <pc:sldMk cId="0" sldId="327"/>
            <ac:picMk id="1026" creationId="{663517B8-54AE-1E5E-2995-A22290205B8B}"/>
          </ac:picMkLst>
        </pc:picChg>
      </pc:sldChg>
      <pc:sldChg chg="modAnim">
        <pc:chgData name="Tshabalala, Matita (Mr) (Summerstrand Campus South)" userId="f93fb5cc-5c32-486b-930f-faf93f1e1643" providerId="ADAL" clId="{E5288FD1-91C7-447E-969D-2E81926774AC}" dt="2026-07-26T17:26:40.617" v="63"/>
        <pc:sldMkLst>
          <pc:docMk/>
          <pc:sldMk cId="0" sldId="328"/>
        </pc:sldMkLst>
      </pc:sldChg>
      <pc:sldChg chg="addSp modSp mod">
        <pc:chgData name="Tshabalala, Matita (Mr) (Summerstrand Campus South)" userId="f93fb5cc-5c32-486b-930f-faf93f1e1643" providerId="ADAL" clId="{E5288FD1-91C7-447E-969D-2E81926774AC}" dt="2026-07-26T17:35:07.464" v="69" actId="1076"/>
        <pc:sldMkLst>
          <pc:docMk/>
          <pc:sldMk cId="0" sldId="331"/>
        </pc:sldMkLst>
        <pc:picChg chg="add mod">
          <ac:chgData name="Tshabalala, Matita (Mr) (Summerstrand Campus South)" userId="f93fb5cc-5c32-486b-930f-faf93f1e1643" providerId="ADAL" clId="{E5288FD1-91C7-447E-969D-2E81926774AC}" dt="2026-07-26T17:35:07.464" v="69" actId="1076"/>
          <ac:picMkLst>
            <pc:docMk/>
            <pc:sldMk cId="0" sldId="331"/>
            <ac:picMk id="7" creationId="{ACF7A3D3-26E8-87C9-C931-F64D8FBB4A18}"/>
          </ac:picMkLst>
        </pc:picChg>
      </pc:sldChg>
      <pc:sldChg chg="modSp mod modAnim">
        <pc:chgData name="Tshabalala, Matita (Mr) (Summerstrand Campus South)" userId="f93fb5cc-5c32-486b-930f-faf93f1e1643" providerId="ADAL" clId="{E5288FD1-91C7-447E-969D-2E81926774AC}" dt="2026-07-26T17:54:14.792" v="96"/>
        <pc:sldMkLst>
          <pc:docMk/>
          <pc:sldMk cId="0" sldId="361"/>
        </pc:sldMkLst>
        <pc:spChg chg="mod">
          <ac:chgData name="Tshabalala, Matita (Mr) (Summerstrand Campus South)" userId="f93fb5cc-5c32-486b-930f-faf93f1e1643" providerId="ADAL" clId="{E5288FD1-91C7-447E-969D-2E81926774AC}" dt="2026-07-26T17:53:22.580" v="92" actId="6549"/>
          <ac:spMkLst>
            <pc:docMk/>
            <pc:sldMk cId="0" sldId="361"/>
            <ac:spMk id="10" creationId="{00000000-0000-0000-0000-000000000000}"/>
          </ac:spMkLst>
        </pc:spChg>
      </pc:sldChg>
      <pc:sldChg chg="addSp modSp mod modAnim">
        <pc:chgData name="Tshabalala, Matita (Mr) (Summerstrand Campus South)" userId="f93fb5cc-5c32-486b-930f-faf93f1e1643" providerId="ADAL" clId="{E5288FD1-91C7-447E-969D-2E81926774AC}" dt="2026-07-26T17:48:54.354" v="77"/>
        <pc:sldMkLst>
          <pc:docMk/>
          <pc:sldMk cId="0" sldId="362"/>
        </pc:sldMkLst>
        <pc:spChg chg="mod">
          <ac:chgData name="Tshabalala, Matita (Mr) (Summerstrand Campus South)" userId="f93fb5cc-5c32-486b-930f-faf93f1e1643" providerId="ADAL" clId="{E5288FD1-91C7-447E-969D-2E81926774AC}" dt="2026-07-26T17:48:19.064" v="75" actId="1076"/>
          <ac:spMkLst>
            <pc:docMk/>
            <pc:sldMk cId="0" sldId="362"/>
            <ac:spMk id="11" creationId="{00000000-0000-0000-0000-000000000000}"/>
          </ac:spMkLst>
        </pc:spChg>
        <pc:picChg chg="add mod">
          <ac:chgData name="Tshabalala, Matita (Mr) (Summerstrand Campus South)" userId="f93fb5cc-5c32-486b-930f-faf93f1e1643" providerId="ADAL" clId="{E5288FD1-91C7-447E-969D-2E81926774AC}" dt="2026-07-26T17:48:11.257" v="74" actId="1076"/>
          <ac:picMkLst>
            <pc:docMk/>
            <pc:sldMk cId="0" sldId="362"/>
            <ac:picMk id="2050" creationId="{DC6A0E36-279C-9347-A675-C5E9F2ABDF48}"/>
          </ac:picMkLst>
        </pc:picChg>
      </pc:sldChg>
      <pc:sldChg chg="mod modShow">
        <pc:chgData name="Tshabalala, Matita (Mr) (Summerstrand Campus South)" userId="f93fb5cc-5c32-486b-930f-faf93f1e1643" providerId="ADAL" clId="{E5288FD1-91C7-447E-969D-2E81926774AC}" dt="2026-07-26T17:55:32.824" v="97" actId="729"/>
        <pc:sldMkLst>
          <pc:docMk/>
          <pc:sldMk cId="0" sldId="365"/>
        </pc:sldMkLst>
      </pc:sldChg>
      <pc:sldChg chg="addSp modSp mod modAnim">
        <pc:chgData name="Tshabalala, Matita (Mr) (Summerstrand Campus South)" userId="f93fb5cc-5c32-486b-930f-faf93f1e1643" providerId="ADAL" clId="{E5288FD1-91C7-447E-969D-2E81926774AC}" dt="2026-07-26T15:08:23.888" v="26" actId="1076"/>
        <pc:sldMkLst>
          <pc:docMk/>
          <pc:sldMk cId="0" sldId="462"/>
        </pc:sldMkLst>
        <pc:spChg chg="mod">
          <ac:chgData name="Tshabalala, Matita (Mr) (Summerstrand Campus South)" userId="f93fb5cc-5c32-486b-930f-faf93f1e1643" providerId="ADAL" clId="{E5288FD1-91C7-447E-969D-2E81926774AC}" dt="2026-07-26T14:57:35.081" v="7" actId="14100"/>
          <ac:spMkLst>
            <pc:docMk/>
            <pc:sldMk cId="0" sldId="462"/>
            <ac:spMk id="4" creationId="{00000000-0000-0000-0000-000000000000}"/>
          </ac:spMkLst>
        </pc:spChg>
        <pc:spChg chg="mod">
          <ac:chgData name="Tshabalala, Matita (Mr) (Summerstrand Campus South)" userId="f93fb5cc-5c32-486b-930f-faf93f1e1643" providerId="ADAL" clId="{E5288FD1-91C7-447E-969D-2E81926774AC}" dt="2026-07-26T15:07:51.940" v="21" actId="1076"/>
          <ac:spMkLst>
            <pc:docMk/>
            <pc:sldMk cId="0" sldId="462"/>
            <ac:spMk id="7" creationId="{00000000-0000-0000-0000-000000000000}"/>
          </ac:spMkLst>
        </pc:spChg>
        <pc:spChg chg="mod">
          <ac:chgData name="Tshabalala, Matita (Mr) (Summerstrand Campus South)" userId="f93fb5cc-5c32-486b-930f-faf93f1e1643" providerId="ADAL" clId="{E5288FD1-91C7-447E-969D-2E81926774AC}" dt="2026-07-26T15:07:59.104" v="22" actId="1076"/>
          <ac:spMkLst>
            <pc:docMk/>
            <pc:sldMk cId="0" sldId="462"/>
            <ac:spMk id="8" creationId="{00000000-0000-0000-0000-000000000000}"/>
          </ac:spMkLst>
        </pc:spChg>
        <pc:spChg chg="mod">
          <ac:chgData name="Tshabalala, Matita (Mr) (Summerstrand Campus South)" userId="f93fb5cc-5c32-486b-930f-faf93f1e1643" providerId="ADAL" clId="{E5288FD1-91C7-447E-969D-2E81926774AC}" dt="2026-07-26T15:08:07.360" v="23" actId="1076"/>
          <ac:spMkLst>
            <pc:docMk/>
            <pc:sldMk cId="0" sldId="462"/>
            <ac:spMk id="9" creationId="{00000000-0000-0000-0000-000000000000}"/>
          </ac:spMkLst>
        </pc:spChg>
        <pc:spChg chg="mod">
          <ac:chgData name="Tshabalala, Matita (Mr) (Summerstrand Campus South)" userId="f93fb5cc-5c32-486b-930f-faf93f1e1643" providerId="ADAL" clId="{E5288FD1-91C7-447E-969D-2E81926774AC}" dt="2026-07-26T14:57:49.028" v="9" actId="14100"/>
          <ac:spMkLst>
            <pc:docMk/>
            <pc:sldMk cId="0" sldId="462"/>
            <ac:spMk id="10" creationId="{00000000-0000-0000-0000-000000000000}"/>
          </ac:spMkLst>
        </pc:spChg>
        <pc:picChg chg="add mod">
          <ac:chgData name="Tshabalala, Matita (Mr) (Summerstrand Campus South)" userId="f93fb5cc-5c32-486b-930f-faf93f1e1643" providerId="ADAL" clId="{E5288FD1-91C7-447E-969D-2E81926774AC}" dt="2026-07-26T15:08:23.888" v="26" actId="1076"/>
          <ac:picMkLst>
            <pc:docMk/>
            <pc:sldMk cId="0" sldId="462"/>
            <ac:picMk id="14" creationId="{0E3863C7-38BD-7289-1B26-25B40C0B970C}"/>
          </ac:picMkLst>
        </pc:picChg>
      </pc:sldChg>
      <pc:sldChg chg="modSp mod modAnim">
        <pc:chgData name="Tshabalala, Matita (Mr) (Summerstrand Campus South)" userId="f93fb5cc-5c32-486b-930f-faf93f1e1643" providerId="ADAL" clId="{E5288FD1-91C7-447E-969D-2E81926774AC}" dt="2026-07-26T17:27:44.844" v="67"/>
        <pc:sldMkLst>
          <pc:docMk/>
          <pc:sldMk cId="0" sldId="463"/>
        </pc:sldMkLst>
        <pc:spChg chg="mod">
          <ac:chgData name="Tshabalala, Matita (Mr) (Summerstrand Campus South)" userId="f93fb5cc-5c32-486b-930f-faf93f1e1643" providerId="ADAL" clId="{E5288FD1-91C7-447E-969D-2E81926774AC}" dt="2026-07-26T15:24:59.282" v="55" actId="20577"/>
          <ac:spMkLst>
            <pc:docMk/>
            <pc:sldMk cId="0" sldId="463"/>
            <ac:spMk id="5" creationId="{00000000-0000-0000-0000-000000000000}"/>
          </ac:spMkLst>
        </pc:spChg>
        <pc:spChg chg="mod">
          <ac:chgData name="Tshabalala, Matita (Mr) (Summerstrand Campus South)" userId="f93fb5cc-5c32-486b-930f-faf93f1e1643" providerId="ADAL" clId="{E5288FD1-91C7-447E-969D-2E81926774AC}" dt="2026-07-26T15:19:52.216" v="30" actId="14100"/>
          <ac:spMkLst>
            <pc:docMk/>
            <pc:sldMk cId="0" sldId="463"/>
            <ac:spMk id="12" creationId="{00000000-0000-0000-0000-000000000000}"/>
          </ac:spMkLst>
        </pc:spChg>
      </pc:sldChg>
      <pc:sldChg chg="modSp mod modAnim">
        <pc:chgData name="Tshabalala, Matita (Mr) (Summerstrand Campus South)" userId="f93fb5cc-5c32-486b-930f-faf93f1e1643" providerId="ADAL" clId="{E5288FD1-91C7-447E-969D-2E81926774AC}" dt="2026-07-26T17:53:51.522" v="94"/>
        <pc:sldMkLst>
          <pc:docMk/>
          <pc:sldMk cId="0" sldId="464"/>
        </pc:sldMkLst>
        <pc:spChg chg="mod">
          <ac:chgData name="Tshabalala, Matita (Mr) (Summerstrand Campus South)" userId="f93fb5cc-5c32-486b-930f-faf93f1e1643" providerId="ADAL" clId="{E5288FD1-91C7-447E-969D-2E81926774AC}" dt="2026-07-26T17:50:55.885" v="85" actId="6549"/>
          <ac:spMkLst>
            <pc:docMk/>
            <pc:sldMk cId="0" sldId="464"/>
            <ac:spMk id="9" creationId="{00000000-0000-0000-0000-000000000000}"/>
          </ac:spMkLst>
        </pc:spChg>
        <pc:spChg chg="mod">
          <ac:chgData name="Tshabalala, Matita (Mr) (Summerstrand Campus South)" userId="f93fb5cc-5c32-486b-930f-faf93f1e1643" providerId="ADAL" clId="{E5288FD1-91C7-447E-969D-2E81926774AC}" dt="2026-07-26T17:49:52.164" v="78" actId="14100"/>
          <ac:spMkLst>
            <pc:docMk/>
            <pc:sldMk cId="0" sldId="464"/>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693BC-39DB-7549-A6E5-9A4C4178B7CE}" type="datetimeFigureOut">
              <a:rPr lang="en-US" smtClean="0"/>
              <a:t>7/28/2026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4EB88E-8F51-D54B-A50F-E9533A7F76BE}" type="slidenum">
              <a:rPr lang="en-US" smtClean="0"/>
              <a:t>‹#›</a:t>
            </a:fld>
            <a:endParaRPr lang="en-US"/>
          </a:p>
        </p:txBody>
      </p:sp>
    </p:spTree>
    <p:extLst>
      <p:ext uri="{BB962C8B-B14F-4D97-AF65-F5344CB8AC3E}">
        <p14:creationId xmlns:p14="http://schemas.microsoft.com/office/powerpoint/2010/main" val="1685448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56BB63ED-AFEE-4519-9989-34791A87D9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F26AC715-9CF0-4E21-94C3-03B957F8AFA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t>Welcome and thank you to Nelson Mandela University for hosting this conversation. My argument today is simple: the pandemic taught organisations to count people, and it is time we taught them to see people again. I will show you what the counting mindset looks like, what it costs, what the latest research says, and five practices that reverse it.</a:t>
            </a:r>
          </a:p>
        </p:txBody>
      </p:sp>
      <p:sp>
        <p:nvSpPr>
          <p:cNvPr id="19460" name="Slide Number Placeholder 3">
            <a:extLst>
              <a:ext uri="{FF2B5EF4-FFF2-40B4-BE49-F238E27FC236}">
                <a16:creationId xmlns:a16="http://schemas.microsoft.com/office/drawing/2014/main" id="{14E42F62-A8B5-4367-BACC-F31BCF5BB0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24D3B6E-A5CE-4DE2-BCC3-281ADEA08B9A}" type="slidenum">
              <a:rPr lang="en-ZA" altLang="en-US" smtClean="0"/>
              <a:pPr/>
              <a:t>1</a:t>
            </a:fld>
            <a:endParaRPr lang="en-Z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Set the provocation. Our vocabulary betrays us: we manage head count, not hearts and minds. The pandemic did not invent the counting mindset, but remote work, crisis decisions and economic pressure </a:t>
            </a:r>
            <a:r>
              <a:rPr dirty="0" err="1"/>
              <a:t>normalised</a:t>
            </a:r>
            <a:r>
              <a:rPr dirty="0"/>
              <a:t> it. Ask the room: when last did your </a:t>
            </a:r>
            <a:r>
              <a:rPr dirty="0" err="1"/>
              <a:t>organisation</a:t>
            </a:r>
            <a:r>
              <a:rPr dirty="0"/>
              <a:t> ask how well its people are, rather than how many?</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None of these shifts was malicious. Each solved a real problem under pressure. The danger is what they add up to: a management operating system in which people appear mainly as data, and in which it is possible to run an organisation without ever truly encountering a person.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Four patterns, all defended in the name of efficiency. The monitoring research is striking: studies find no reliable performance gain, but more distrust and a felt experience researchers describe as being watched but not seen. That phrase captures the whole problem.</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Gallup runs the largest ongoing study of the employee experience. Note the irony: engagement peaked in the crisis years, when leaders had no choice but to focus on people, and it has fallen every year since the counting resumed. The manager collapse matters most: the people expected to carry culture are the most depleted.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not a story of villains. Executives genuinely believe human sustainability matters, but belief without practice reads as hypocrisy from below. Deloitte names the default model an extractive approach: </a:t>
            </a:r>
            <a:r>
              <a:rPr dirty="0" err="1"/>
              <a:t>maximise</a:t>
            </a:r>
            <a:r>
              <a:rPr dirty="0"/>
              <a:t> the value taken from people while </a:t>
            </a:r>
            <a:r>
              <a:rPr dirty="0" err="1"/>
              <a:t>minimising</a:t>
            </a:r>
            <a:r>
              <a:rPr dirty="0"/>
              <a:t> what is invested in them. Closing this gap is the leadership work of the decade.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first of two research slides. Organisational psychology now treats feeling like a number as a formal, measurable construct with over a decade of studies behind it. The 2026 Portland State finding is the headline: dehumanising treatment produces severe burnout and breaks collaboration, and fairness or wellness programmes on their own do not protect people. The cure has to be human centric management itself.</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my home territory. Aviation once blamed the pilot, the controller, the engineer, and safety stagnated. Progress came when we accepted that people are not the hazard to remove but the adaptive capacity that makes complex systems work. Human resources is standing exactly where safety science once stood: it must stop treating people as the number to reduce and start treating them as the asset to grow.</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Heart count is not a soft alternative to performance. It is the condition for performance. These five needs build on each other, and mattering sits at the top: the experience of being valued and knowing you add value. Ask the audience which of the five is weakest in their organisation right now.</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do not need to import this philosophy. Ubuntu has always taught that personhood is relational. Re humanising the workplace is, in a deep sense, an African idea coming home. Pause here and let the room sit with it.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None of the items being replaced is evil. Each is simply insufficient. The shift is not about spending more money: it is about redirecting attention. Trust is cheaper than surveillance, and a conversation is cheaper than a disengaged resignation.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five practices come directly from human factors work in aviation and from organisational psychology. They are not a wellness programme. They are an operating model: presence, humane design, safety to speak, dignity under pressure, and measurement that includes the human.</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second research slide: the good news. Feeling counted is not a mystery; it is a science. Mattering can be taught, belonging shows up in the revenue line, psychological safety buffers people against dehumanising experiences, and recognising the person rather than only the output changes how people see themselves. The 39 percent figure is the opportunity: most people are one caring leader away from a different working life.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 humanising is not a project with a budget line. It begins with behaviour that costs nothing: presence, listening, dignity, and the courage to challenge the language of resources. Give each group in the room one thing they can do this week, and invite two or three people, in the room and on the platform, to say theirs aloud.</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gets counted gets attention. If humanity is not on the dashboard, it will not be on the agenda. These six measures are practical and already in use in mature safety cultures. The single best investment is the manager: seventy percent of engagement variance sits with them, yet most have never been taught how to care at scale.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Deliver this slowly, as the landing. Then bridge to thanks and questions.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Questions from the room first, then from the platform. If questions run dry, seed with: which of the five practices would be hardest in your organisation, and why? Offer follow up contact and thank the university host by name.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Leave on screen during informal conversation after close. Point to your own published research last: it earns credibility without boasting.</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NMU Title Slide">
    <p:bg>
      <p:bgPr>
        <a:solidFill>
          <a:srgbClr val="071B2C"/>
        </a:solidFill>
        <a:effectLst/>
      </p:bgPr>
    </p:bg>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A2624B68-CB0F-4B1F-9621-15E75CFE38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01585" y="1057275"/>
            <a:ext cx="3788833"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3468476"/>
            <a:ext cx="10515600" cy="757904"/>
          </a:xfrm>
          <a:prstGeom prst="rect">
            <a:avLst/>
          </a:prstGeom>
        </p:spPr>
        <p:txBody>
          <a:bodyPr>
            <a:normAutofit/>
          </a:bodyPr>
          <a:lstStyle>
            <a:lvl1pPr algn="ctr">
              <a:defRPr sz="2700" b="1">
                <a:solidFill>
                  <a:schemeClr val="bg1"/>
                </a:solidFill>
                <a:latin typeface="Avenir LT 45 Book" panose="020B0503020000020003" pitchFamily="34" charset="0"/>
              </a:defRPr>
            </a:lvl1pPr>
          </a:lstStyle>
          <a:p>
            <a:r>
              <a:rPr lang="en-US"/>
              <a:t>Click to edit Master title style</a:t>
            </a:r>
            <a:endParaRPr lang="en-ZA" dirty="0"/>
          </a:p>
        </p:txBody>
      </p:sp>
      <p:sp>
        <p:nvSpPr>
          <p:cNvPr id="7" name="Text Placeholder 6"/>
          <p:cNvSpPr>
            <a:spLocks noGrp="1"/>
          </p:cNvSpPr>
          <p:nvPr>
            <p:ph type="body" sz="quarter" idx="13"/>
          </p:nvPr>
        </p:nvSpPr>
        <p:spPr>
          <a:xfrm>
            <a:off x="838200" y="4360947"/>
            <a:ext cx="10515600" cy="429759"/>
          </a:xfrm>
          <a:prstGeom prst="rect">
            <a:avLst/>
          </a:prstGeom>
        </p:spPr>
        <p:txBody>
          <a:bodyPr>
            <a:normAutofit/>
          </a:bodyPr>
          <a:lstStyle>
            <a:lvl1pPr marL="0" indent="0" algn="ctr">
              <a:buNone/>
              <a:defRPr sz="1800" b="1">
                <a:solidFill>
                  <a:schemeClr val="bg1"/>
                </a:solidFill>
                <a:latin typeface="Avenir LT 45 Book" panose="020B0503020000020003" pitchFamily="34" charset="0"/>
              </a:defRPr>
            </a:lvl1pPr>
          </a:lstStyle>
          <a:p>
            <a:pPr lvl="0"/>
            <a:r>
              <a:rPr lang="en-US"/>
              <a:t>Edit Master text styles</a:t>
            </a:r>
          </a:p>
        </p:txBody>
      </p:sp>
      <p:sp>
        <p:nvSpPr>
          <p:cNvPr id="11" name="Text Placeholder 10"/>
          <p:cNvSpPr>
            <a:spLocks noGrp="1"/>
          </p:cNvSpPr>
          <p:nvPr>
            <p:ph type="body" sz="quarter" idx="15"/>
          </p:nvPr>
        </p:nvSpPr>
        <p:spPr>
          <a:xfrm>
            <a:off x="838200" y="5018580"/>
            <a:ext cx="10515600" cy="365871"/>
          </a:xfrm>
          <a:prstGeom prst="rect">
            <a:avLst/>
          </a:prstGeom>
        </p:spPr>
        <p:txBody>
          <a:bodyPr/>
          <a:lstStyle>
            <a:lvl1pPr marL="0" indent="0" algn="ctr">
              <a:buNone/>
              <a:defRPr sz="1500">
                <a:solidFill>
                  <a:srgbClr val="FEC000"/>
                </a:solidFill>
                <a:latin typeface="Avenir LT 45 Book" panose="020B0503020000020003" pitchFamily="34" charset="0"/>
              </a:defRPr>
            </a:lvl1pPr>
          </a:lstStyle>
          <a:p>
            <a:pPr lvl="0"/>
            <a:r>
              <a:rPr lang="en-US"/>
              <a:t>Edit Master text styles</a:t>
            </a:r>
          </a:p>
        </p:txBody>
      </p:sp>
      <p:sp>
        <p:nvSpPr>
          <p:cNvPr id="13" name="Text Placeholder 12"/>
          <p:cNvSpPr>
            <a:spLocks noGrp="1"/>
          </p:cNvSpPr>
          <p:nvPr>
            <p:ph type="body" sz="quarter" idx="16"/>
          </p:nvPr>
        </p:nvSpPr>
        <p:spPr>
          <a:xfrm>
            <a:off x="838200" y="5472360"/>
            <a:ext cx="10515600" cy="365871"/>
          </a:xfrm>
          <a:prstGeom prst="rect">
            <a:avLst/>
          </a:prstGeom>
        </p:spPr>
        <p:txBody>
          <a:bodyPr>
            <a:normAutofit/>
          </a:bodyPr>
          <a:lstStyle>
            <a:lvl1pPr marL="0" indent="0" algn="ctr">
              <a:buNone/>
              <a:defRPr sz="1500">
                <a:solidFill>
                  <a:srgbClr val="FEC000"/>
                </a:solidFill>
                <a:latin typeface="Avenir LT 45 Book" panose="020B0503020000020003" pitchFamily="34" charset="0"/>
              </a:defRPr>
            </a:lvl1pPr>
          </a:lstStyle>
          <a:p>
            <a:pPr lvl="0"/>
            <a:r>
              <a:rPr lang="en-US"/>
              <a:t>Edit Master text styles</a:t>
            </a:r>
          </a:p>
        </p:txBody>
      </p:sp>
      <p:sp>
        <p:nvSpPr>
          <p:cNvPr id="14" name="Text Placeholder 12"/>
          <p:cNvSpPr>
            <a:spLocks noGrp="1"/>
          </p:cNvSpPr>
          <p:nvPr>
            <p:ph type="body" sz="quarter" idx="17"/>
          </p:nvPr>
        </p:nvSpPr>
        <p:spPr>
          <a:xfrm>
            <a:off x="838200" y="5926140"/>
            <a:ext cx="10515600" cy="435072"/>
          </a:xfrm>
          <a:prstGeom prst="rect">
            <a:avLst/>
          </a:prstGeom>
        </p:spPr>
        <p:txBody>
          <a:bodyPr>
            <a:normAutofit/>
          </a:bodyPr>
          <a:lstStyle>
            <a:lvl1pPr marL="0" indent="0" algn="ctr">
              <a:buNone/>
              <a:defRPr sz="1800">
                <a:solidFill>
                  <a:schemeClr val="bg1"/>
                </a:solidFill>
                <a:latin typeface="Avenir LT 45 Book" panose="020B0503020000020003" pitchFamily="34" charset="0"/>
              </a:defRPr>
            </a:lvl1pPr>
          </a:lstStyle>
          <a:p>
            <a:pPr lvl="0"/>
            <a:r>
              <a:rPr lang="en-US"/>
              <a:t>Edit Master text styles</a:t>
            </a:r>
          </a:p>
        </p:txBody>
      </p:sp>
    </p:spTree>
    <p:extLst>
      <p:ext uri="{BB962C8B-B14F-4D97-AF65-F5344CB8AC3E}">
        <p14:creationId xmlns:p14="http://schemas.microsoft.com/office/powerpoint/2010/main" val="4150618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NMU Content">
    <p:bg>
      <p:bgPr>
        <a:solidFill>
          <a:srgbClr val="071B2C"/>
        </a:solidFill>
        <a:effectLst/>
      </p:bgPr>
    </p:bg>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A2624B68-CB0F-4B1F-9621-15E75CFE38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67595" y="292100"/>
            <a:ext cx="1920240" cy="34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618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7">
            <a:extLst>
              <a:ext uri="{FF2B5EF4-FFF2-40B4-BE49-F238E27FC236}">
                <a16:creationId xmlns:a16="http://schemas.microsoft.com/office/drawing/2014/main" id="{61937C15-6E4E-4C03-8D46-45402A79B6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01282"/>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Placeholder 3">
            <a:extLst>
              <a:ext uri="{FF2B5EF4-FFF2-40B4-BE49-F238E27FC236}">
                <a16:creationId xmlns:a16="http://schemas.microsoft.com/office/drawing/2014/main" id="{F3F873D7-8827-49C6-ACF9-18F2F8F3F811}"/>
              </a:ext>
            </a:extLst>
          </p:cNvPr>
          <p:cNvSpPr>
            <a:spLocks noGrp="1" noChangeArrowheads="1"/>
          </p:cNvSpPr>
          <p:nvPr>
            <p:ph type="body" sz="quarter" idx="15"/>
          </p:nvPr>
        </p:nvSpPr>
        <p:spPr>
          <a:xfrm>
            <a:off x="2152650" y="6491287"/>
            <a:ext cx="7886700" cy="366713"/>
          </a:xfrm>
        </p:spPr>
        <p:txBody>
          <a:bodyPr/>
          <a:lstStyle/>
          <a:p>
            <a:r>
              <a:rPr lang="en-ZA" altLang="en-US" dirty="0">
                <a:ea typeface="ＭＳ Ｐゴシック" panose="020B0600070205080204" pitchFamily="34" charset="-128"/>
              </a:rPr>
              <a:t>Industrial and Organisational Psychology Department</a:t>
            </a:r>
          </a:p>
        </p:txBody>
      </p:sp>
      <p:sp>
        <p:nvSpPr>
          <p:cNvPr id="7" name="TextBox 6">
            <a:extLst>
              <a:ext uri="{FF2B5EF4-FFF2-40B4-BE49-F238E27FC236}">
                <a16:creationId xmlns:a16="http://schemas.microsoft.com/office/drawing/2014/main" id="{CDFA4E34-C0C0-476C-802A-396E4BCC05AB}"/>
              </a:ext>
            </a:extLst>
          </p:cNvPr>
          <p:cNvSpPr txBox="1"/>
          <p:nvPr/>
        </p:nvSpPr>
        <p:spPr>
          <a:xfrm>
            <a:off x="4531994" y="4955422"/>
            <a:ext cx="10058400" cy="523220"/>
          </a:xfrm>
          <a:prstGeom prst="rect">
            <a:avLst/>
          </a:prstGeom>
          <a:noFill/>
        </p:spPr>
        <p:txBody>
          <a:bodyPr wrap="square">
            <a:spAutoFit/>
          </a:bodyPr>
          <a:lstStyle/>
          <a:p>
            <a:pPr algn="l">
              <a:defRPr sz="5400" b="1">
                <a:solidFill>
                  <a:srgbClr val="FFFFFF"/>
                </a:solidFill>
                <a:latin typeface="Calibri"/>
              </a:defRPr>
            </a:pPr>
            <a:r>
              <a:rPr sz="2800" dirty="0"/>
              <a:t>FROM HEAD COUNT</a:t>
            </a:r>
          </a:p>
        </p:txBody>
      </p:sp>
      <p:sp>
        <p:nvSpPr>
          <p:cNvPr id="8" name="TextBox 7">
            <a:extLst>
              <a:ext uri="{FF2B5EF4-FFF2-40B4-BE49-F238E27FC236}">
                <a16:creationId xmlns:a16="http://schemas.microsoft.com/office/drawing/2014/main" id="{1B60F692-873A-1F66-FC5D-C4847B35B81A}"/>
              </a:ext>
            </a:extLst>
          </p:cNvPr>
          <p:cNvSpPr txBox="1"/>
          <p:nvPr/>
        </p:nvSpPr>
        <p:spPr>
          <a:xfrm>
            <a:off x="4697949" y="5410845"/>
            <a:ext cx="10058400" cy="523220"/>
          </a:xfrm>
          <a:prstGeom prst="rect">
            <a:avLst/>
          </a:prstGeom>
          <a:noFill/>
        </p:spPr>
        <p:txBody>
          <a:bodyPr wrap="square">
            <a:spAutoFit/>
          </a:bodyPr>
          <a:lstStyle/>
          <a:p>
            <a:pPr algn="l">
              <a:defRPr sz="5400" b="1">
                <a:solidFill>
                  <a:srgbClr val="FFBF00"/>
                </a:solidFill>
                <a:latin typeface="Calibri"/>
              </a:defRPr>
            </a:pPr>
            <a:r>
              <a:rPr sz="2800" dirty="0"/>
              <a:t>TO HEART COUNT</a:t>
            </a:r>
          </a:p>
        </p:txBody>
      </p:sp>
      <p:sp>
        <p:nvSpPr>
          <p:cNvPr id="9" name="TextBox 8">
            <a:extLst>
              <a:ext uri="{FF2B5EF4-FFF2-40B4-BE49-F238E27FC236}">
                <a16:creationId xmlns:a16="http://schemas.microsoft.com/office/drawing/2014/main" id="{F1CD966F-A552-A68E-ADAB-85F6F38E7039}"/>
              </a:ext>
            </a:extLst>
          </p:cNvPr>
          <p:cNvSpPr txBox="1"/>
          <p:nvPr/>
        </p:nvSpPr>
        <p:spPr>
          <a:xfrm>
            <a:off x="3246120" y="5932805"/>
            <a:ext cx="10058400" cy="457200"/>
          </a:xfrm>
          <a:prstGeom prst="rect">
            <a:avLst/>
          </a:prstGeom>
          <a:noFill/>
        </p:spPr>
        <p:txBody>
          <a:bodyPr wrap="square">
            <a:spAutoFit/>
          </a:bodyPr>
          <a:lstStyle/>
          <a:p>
            <a:pPr algn="l">
              <a:lnSpc>
                <a:spcPct val="130000"/>
              </a:lnSpc>
              <a:defRPr sz="2400">
                <a:solidFill>
                  <a:srgbClr val="DCDCDC"/>
                </a:solidFill>
                <a:latin typeface="Calibri"/>
              </a:defRPr>
            </a:pPr>
            <a:r>
              <a:rPr dirty="0"/>
              <a:t>Re humanising organisations after the pandemic</a:t>
            </a:r>
          </a:p>
        </p:txBody>
      </p:sp>
      <p:sp>
        <p:nvSpPr>
          <p:cNvPr id="3" name="TextBox 2">
            <a:extLst>
              <a:ext uri="{FF2B5EF4-FFF2-40B4-BE49-F238E27FC236}">
                <a16:creationId xmlns:a16="http://schemas.microsoft.com/office/drawing/2014/main" id="{1CD62C04-071C-A69D-AF47-7A68DEDE99B1}"/>
              </a:ext>
            </a:extLst>
          </p:cNvPr>
          <p:cNvSpPr txBox="1"/>
          <p:nvPr/>
        </p:nvSpPr>
        <p:spPr>
          <a:xfrm>
            <a:off x="5101297" y="1717912"/>
            <a:ext cx="7376746" cy="369332"/>
          </a:xfrm>
          <a:prstGeom prst="rect">
            <a:avLst/>
          </a:prstGeom>
          <a:noFill/>
        </p:spPr>
        <p:txBody>
          <a:bodyPr wrap="square">
            <a:spAutoFit/>
          </a:bodyPr>
          <a:lstStyle/>
          <a:p>
            <a:r>
              <a:rPr lang="en-ZA" dirty="0">
                <a:solidFill>
                  <a:srgbClr val="FFC000"/>
                </a:solidFill>
              </a:rPr>
              <a:t>By Matita Tshabalala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THE QUESTION</a:t>
            </a:r>
          </a:p>
        </p:txBody>
      </p:sp>
      <p:sp>
        <p:nvSpPr>
          <p:cNvPr id="3" name="TextBox 2"/>
          <p:cNvSpPr txBox="1"/>
          <p:nvPr/>
        </p:nvSpPr>
        <p:spPr>
          <a:xfrm>
            <a:off x="548640" y="658368"/>
            <a:ext cx="10698480" cy="468333"/>
          </a:xfrm>
          <a:prstGeom prst="rect">
            <a:avLst/>
          </a:prstGeom>
          <a:noFill/>
        </p:spPr>
        <p:txBody>
          <a:bodyPr wrap="square" lIns="0" tIns="0" rIns="0" bIns="0">
            <a:spAutoFit/>
          </a:bodyPr>
          <a:lstStyle/>
          <a:p>
            <a:pPr algn="l">
              <a:lnSpc>
                <a:spcPct val="110000"/>
              </a:lnSpc>
            </a:pPr>
            <a:r>
              <a:rPr sz="3000" b="1" i="0" dirty="0">
                <a:solidFill>
                  <a:srgbClr val="FFFFFF"/>
                </a:solidFill>
                <a:latin typeface="Cambria"/>
              </a:rPr>
              <a:t>When did the </a:t>
            </a:r>
            <a:r>
              <a:rPr sz="3000" b="1" i="0" u="sng" dirty="0">
                <a:solidFill>
                  <a:srgbClr val="FFFFFF"/>
                </a:solidFill>
                <a:latin typeface="Cambria"/>
              </a:rPr>
              <a:t>human</a:t>
            </a:r>
            <a:r>
              <a:rPr sz="3000" b="1" i="0" dirty="0">
                <a:solidFill>
                  <a:srgbClr val="FFFFFF"/>
                </a:solidFill>
                <a:latin typeface="Cambria"/>
              </a:rPr>
              <a:t> leave human resources?</a:t>
            </a:r>
          </a:p>
        </p:txBody>
      </p:sp>
      <p:sp>
        <p:nvSpPr>
          <p:cNvPr id="4" name="Rounded Rectangle 3"/>
          <p:cNvSpPr/>
          <p:nvPr/>
        </p:nvSpPr>
        <p:spPr>
          <a:xfrm>
            <a:off x="548640" y="1737360"/>
            <a:ext cx="3545738" cy="2685171"/>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77240"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1</a:t>
            </a:r>
          </a:p>
        </p:txBody>
      </p:sp>
      <p:sp>
        <p:nvSpPr>
          <p:cNvPr id="6" name="TextBox 5"/>
          <p:cNvSpPr txBox="1"/>
          <p:nvPr/>
        </p:nvSpPr>
        <p:spPr>
          <a:xfrm>
            <a:off x="1325880" y="1901952"/>
            <a:ext cx="2567330" cy="3877055"/>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Listen to our language</a:t>
            </a:r>
          </a:p>
          <a:p>
            <a:pPr algn="l">
              <a:lnSpc>
                <a:spcPct val="105000"/>
              </a:lnSpc>
            </a:pPr>
            <a:r>
              <a:rPr sz="1150" b="0" i="0">
                <a:solidFill>
                  <a:srgbClr val="D9E2EA"/>
                </a:solidFill>
                <a:latin typeface="Calibri"/>
              </a:rPr>
              <a:t>Head count. FTEs. Human capital. Resources. Redundancies. The words reveal the mindset: people counted, optimised and reduced as units of production.</a:t>
            </a:r>
          </a:p>
        </p:txBody>
      </p:sp>
      <p:sp>
        <p:nvSpPr>
          <p:cNvPr id="7" name="Rounded Rectangle 6"/>
          <p:cNvSpPr/>
          <p:nvPr/>
        </p:nvSpPr>
        <p:spPr>
          <a:xfrm>
            <a:off x="4322978" y="1737360"/>
            <a:ext cx="3545738" cy="2685171"/>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4551578"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2</a:t>
            </a:r>
          </a:p>
        </p:txBody>
      </p:sp>
      <p:sp>
        <p:nvSpPr>
          <p:cNvPr id="9" name="TextBox 8"/>
          <p:cNvSpPr txBox="1"/>
          <p:nvPr/>
        </p:nvSpPr>
        <p:spPr>
          <a:xfrm>
            <a:off x="5100218" y="1901952"/>
            <a:ext cx="2567330" cy="3877055"/>
          </a:xfrm>
          <a:prstGeom prst="rect">
            <a:avLst/>
          </a:prstGeom>
          <a:noFill/>
        </p:spPr>
        <p:txBody>
          <a:bodyPr wrap="square" lIns="0" tIns="0" rIns="0" bIns="0">
            <a:spAutoFit/>
          </a:bodyPr>
          <a:lstStyle/>
          <a:p>
            <a:pPr algn="l">
              <a:lnSpc>
                <a:spcPct val="105000"/>
              </a:lnSpc>
            </a:pPr>
            <a:r>
              <a:rPr sz="1450" b="1" i="0" dirty="0">
                <a:solidFill>
                  <a:srgbClr val="FFFFFF"/>
                </a:solidFill>
                <a:latin typeface="Calibri"/>
              </a:rPr>
              <a:t>The pandemic did not create this</a:t>
            </a:r>
          </a:p>
          <a:p>
            <a:pPr algn="l">
              <a:lnSpc>
                <a:spcPct val="105000"/>
              </a:lnSpc>
            </a:pPr>
            <a:r>
              <a:rPr sz="1150" b="0" i="0" dirty="0">
                <a:solidFill>
                  <a:srgbClr val="D9E2EA"/>
                </a:solidFill>
                <a:latin typeface="Calibri"/>
              </a:rPr>
              <a:t>It accelerated it. Distance made it easier to see tiles on a screen instead of the lives behind them, and crisis made it acceptable to decide about people without people.</a:t>
            </a:r>
          </a:p>
        </p:txBody>
      </p:sp>
      <p:sp>
        <p:nvSpPr>
          <p:cNvPr id="10" name="Rounded Rectangle 9"/>
          <p:cNvSpPr/>
          <p:nvPr/>
        </p:nvSpPr>
        <p:spPr>
          <a:xfrm>
            <a:off x="8097316" y="1737360"/>
            <a:ext cx="3545738" cy="2685171"/>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325916" y="1938528"/>
            <a:ext cx="411480" cy="411480"/>
          </a:xfrm>
          <a:prstGeom prst="ellipse">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0B2136"/>
                </a:solidFill>
                <a:latin typeface="Calibri"/>
              </a:rPr>
              <a:t>3</a:t>
            </a:r>
          </a:p>
        </p:txBody>
      </p:sp>
      <p:sp>
        <p:nvSpPr>
          <p:cNvPr id="12" name="TextBox 11"/>
          <p:cNvSpPr txBox="1"/>
          <p:nvPr/>
        </p:nvSpPr>
        <p:spPr>
          <a:xfrm>
            <a:off x="8874556" y="1901952"/>
            <a:ext cx="2567330" cy="3877055"/>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And people have noticed</a:t>
            </a:r>
          </a:p>
          <a:p>
            <a:pPr algn="l">
              <a:lnSpc>
                <a:spcPct val="105000"/>
              </a:lnSpc>
            </a:pPr>
            <a:r>
              <a:rPr sz="1150" b="0" i="0">
                <a:solidFill>
                  <a:srgbClr val="D9E2EA"/>
                </a:solidFill>
                <a:latin typeface="Calibri"/>
              </a:rPr>
              <a:t>Around the world, employees describe feeling monitored, measured and managed, but not seen, heard or valued as human beings.</a:t>
            </a:r>
          </a:p>
        </p:txBody>
      </p:sp>
      <p:sp>
        <p:nvSpPr>
          <p:cNvPr id="13" name="TextBox 12"/>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14</a:t>
            </a:r>
          </a:p>
        </p:txBody>
      </p:sp>
      <p:pic>
        <p:nvPicPr>
          <p:cNvPr id="14" name="Picture 13">
            <a:extLst>
              <a:ext uri="{FF2B5EF4-FFF2-40B4-BE49-F238E27FC236}">
                <a16:creationId xmlns:a16="http://schemas.microsoft.com/office/drawing/2014/main" id="{40019D2E-C516-D904-FED9-A6C4A30D1B77}"/>
              </a:ext>
            </a:extLst>
          </p:cNvPr>
          <p:cNvPicPr>
            <a:picLocks noChangeAspect="1"/>
          </p:cNvPicPr>
          <p:nvPr/>
        </p:nvPicPr>
        <p:blipFill>
          <a:blip r:embed="rId3"/>
          <a:stretch>
            <a:fillRect/>
          </a:stretch>
        </p:blipFill>
        <p:spPr>
          <a:xfrm>
            <a:off x="3429000" y="4621027"/>
            <a:ext cx="5073162" cy="21942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HOW WE GOT HERE</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Three shifts the pandemic accelerated</a:t>
            </a:r>
          </a:p>
        </p:txBody>
      </p:sp>
      <p:sp>
        <p:nvSpPr>
          <p:cNvPr id="4" name="Rounded Rectangle 3"/>
          <p:cNvSpPr/>
          <p:nvPr/>
        </p:nvSpPr>
        <p:spPr>
          <a:xfrm>
            <a:off x="548640" y="1737360"/>
            <a:ext cx="3545738" cy="2096086"/>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77240"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1</a:t>
            </a:r>
          </a:p>
        </p:txBody>
      </p:sp>
      <p:sp>
        <p:nvSpPr>
          <p:cNvPr id="6" name="TextBox 5"/>
          <p:cNvSpPr txBox="1"/>
          <p:nvPr/>
        </p:nvSpPr>
        <p:spPr>
          <a:xfrm>
            <a:off x="1325880" y="1901952"/>
            <a:ext cx="2567330" cy="3877055"/>
          </a:xfrm>
          <a:prstGeom prst="rect">
            <a:avLst/>
          </a:prstGeom>
          <a:noFill/>
        </p:spPr>
        <p:txBody>
          <a:bodyPr wrap="square" lIns="0" tIns="0" rIns="0" bIns="0">
            <a:spAutoFit/>
          </a:bodyPr>
          <a:lstStyle/>
          <a:p>
            <a:pPr algn="l">
              <a:lnSpc>
                <a:spcPct val="105000"/>
              </a:lnSpc>
            </a:pPr>
            <a:r>
              <a:rPr sz="1450" b="1" i="0" dirty="0">
                <a:solidFill>
                  <a:srgbClr val="FFFFFF"/>
                </a:solidFill>
                <a:latin typeface="Calibri"/>
              </a:rPr>
              <a:t>Distance</a:t>
            </a:r>
          </a:p>
          <a:p>
            <a:pPr algn="l">
              <a:lnSpc>
                <a:spcPct val="105000"/>
              </a:lnSpc>
            </a:pPr>
            <a:r>
              <a:rPr sz="1150" b="0" i="0" dirty="0">
                <a:solidFill>
                  <a:srgbClr val="D9E2EA"/>
                </a:solidFill>
                <a:latin typeface="Calibri"/>
              </a:rPr>
              <a:t>Work moved onto screens. Colleagues became tiles, cameras went off, and the informal human contact that builds relationships quietly disappeared.</a:t>
            </a:r>
          </a:p>
        </p:txBody>
      </p:sp>
      <p:sp>
        <p:nvSpPr>
          <p:cNvPr id="7" name="Rounded Rectangle 6"/>
          <p:cNvSpPr/>
          <p:nvPr/>
        </p:nvSpPr>
        <p:spPr>
          <a:xfrm>
            <a:off x="4621530" y="4690088"/>
            <a:ext cx="3545738" cy="2096086"/>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4757318" y="4919121"/>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2</a:t>
            </a:r>
          </a:p>
        </p:txBody>
      </p:sp>
      <p:sp>
        <p:nvSpPr>
          <p:cNvPr id="9" name="TextBox 8"/>
          <p:cNvSpPr txBox="1"/>
          <p:nvPr/>
        </p:nvSpPr>
        <p:spPr>
          <a:xfrm>
            <a:off x="5301466" y="4935704"/>
            <a:ext cx="2567330" cy="3877055"/>
          </a:xfrm>
          <a:prstGeom prst="rect">
            <a:avLst/>
          </a:prstGeom>
          <a:noFill/>
        </p:spPr>
        <p:txBody>
          <a:bodyPr wrap="square" lIns="0" tIns="0" rIns="0" bIns="0">
            <a:spAutoFit/>
          </a:bodyPr>
          <a:lstStyle/>
          <a:p>
            <a:pPr algn="l">
              <a:lnSpc>
                <a:spcPct val="105000"/>
              </a:lnSpc>
            </a:pPr>
            <a:r>
              <a:rPr sz="1450" b="1" i="0" dirty="0">
                <a:solidFill>
                  <a:srgbClr val="FFFFFF"/>
                </a:solidFill>
                <a:latin typeface="Calibri"/>
              </a:rPr>
              <a:t>Datafication</a:t>
            </a:r>
          </a:p>
          <a:p>
            <a:pPr algn="l">
              <a:lnSpc>
                <a:spcPct val="105000"/>
              </a:lnSpc>
            </a:pPr>
            <a:r>
              <a:rPr sz="1150" b="0" i="0" dirty="0">
                <a:solidFill>
                  <a:srgbClr val="D9E2EA"/>
                </a:solidFill>
                <a:latin typeface="Calibri"/>
              </a:rPr>
              <a:t>Dashboards, productivity scores and monitoring tools promised visibility. In many </a:t>
            </a:r>
            <a:r>
              <a:rPr sz="1150" b="0" i="0" dirty="0" err="1">
                <a:solidFill>
                  <a:srgbClr val="D9E2EA"/>
                </a:solidFill>
                <a:latin typeface="Calibri"/>
              </a:rPr>
              <a:t>organisations</a:t>
            </a:r>
            <a:r>
              <a:rPr sz="1150" b="0" i="0" dirty="0">
                <a:solidFill>
                  <a:srgbClr val="D9E2EA"/>
                </a:solidFill>
                <a:latin typeface="Calibri"/>
              </a:rPr>
              <a:t> they quietly replaced conversation with measurement.</a:t>
            </a:r>
          </a:p>
        </p:txBody>
      </p:sp>
      <p:sp>
        <p:nvSpPr>
          <p:cNvPr id="10" name="Rounded Rectangle 9"/>
          <p:cNvSpPr/>
          <p:nvPr/>
        </p:nvSpPr>
        <p:spPr>
          <a:xfrm>
            <a:off x="8097316" y="1737360"/>
            <a:ext cx="3545738" cy="2096086"/>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325916" y="1938528"/>
            <a:ext cx="411480" cy="411480"/>
          </a:xfrm>
          <a:prstGeom prst="ellipse">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0B2136"/>
                </a:solidFill>
                <a:latin typeface="Calibri"/>
              </a:rPr>
              <a:t>3</a:t>
            </a:r>
          </a:p>
        </p:txBody>
      </p:sp>
      <p:sp>
        <p:nvSpPr>
          <p:cNvPr id="12" name="TextBox 11"/>
          <p:cNvSpPr txBox="1"/>
          <p:nvPr/>
        </p:nvSpPr>
        <p:spPr>
          <a:xfrm>
            <a:off x="8874556" y="1901952"/>
            <a:ext cx="2567330" cy="3877055"/>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Detachment</a:t>
            </a:r>
          </a:p>
          <a:p>
            <a:pPr algn="l">
              <a:lnSpc>
                <a:spcPct val="105000"/>
              </a:lnSpc>
            </a:pPr>
            <a:r>
              <a:rPr sz="1150" b="0" i="0">
                <a:solidFill>
                  <a:srgbClr val="D9E2EA"/>
                </a:solidFill>
                <a:latin typeface="Calibri"/>
              </a:rPr>
              <a:t>Restructuring happened at speed and at scale, often announced by email or one video call, with people reduced to rows in a spreadsheet.</a:t>
            </a:r>
          </a:p>
        </p:txBody>
      </p:sp>
      <p:sp>
        <p:nvSpPr>
          <p:cNvPr id="13" name="TextBox 12"/>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14</a:t>
            </a:r>
          </a:p>
        </p:txBody>
      </p:sp>
      <p:pic>
        <p:nvPicPr>
          <p:cNvPr id="14" name="Picture 13">
            <a:extLst>
              <a:ext uri="{FF2B5EF4-FFF2-40B4-BE49-F238E27FC236}">
                <a16:creationId xmlns:a16="http://schemas.microsoft.com/office/drawing/2014/main" id="{0E3863C7-38BD-7289-1B26-25B40C0B970C}"/>
              </a:ext>
            </a:extLst>
          </p:cNvPr>
          <p:cNvPicPr>
            <a:picLocks noChangeAspect="1"/>
          </p:cNvPicPr>
          <p:nvPr/>
        </p:nvPicPr>
        <p:blipFill>
          <a:blip r:embed="rId3"/>
          <a:stretch>
            <a:fillRect/>
          </a:stretch>
        </p:blipFill>
        <p:spPr>
          <a:xfrm>
            <a:off x="4269332" y="2350008"/>
            <a:ext cx="3713684" cy="20889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THE PRESENT REALITY</a:t>
            </a:r>
          </a:p>
        </p:txBody>
      </p:sp>
      <p:sp>
        <p:nvSpPr>
          <p:cNvPr id="3" name="TextBox 2"/>
          <p:cNvSpPr txBox="1"/>
          <p:nvPr/>
        </p:nvSpPr>
        <p:spPr>
          <a:xfrm>
            <a:off x="548640" y="658368"/>
            <a:ext cx="10698480" cy="468333"/>
          </a:xfrm>
          <a:prstGeom prst="rect">
            <a:avLst/>
          </a:prstGeom>
          <a:noFill/>
        </p:spPr>
        <p:txBody>
          <a:bodyPr wrap="square" lIns="0" tIns="0" rIns="0" bIns="0">
            <a:spAutoFit/>
          </a:bodyPr>
          <a:lstStyle/>
          <a:p>
            <a:pPr algn="l">
              <a:lnSpc>
                <a:spcPct val="110000"/>
              </a:lnSpc>
            </a:pPr>
            <a:r>
              <a:rPr sz="3000" b="1" i="0" dirty="0">
                <a:solidFill>
                  <a:srgbClr val="FFFFFF"/>
                </a:solidFill>
                <a:latin typeface="Cambria"/>
              </a:rPr>
              <a:t>What head count thinking looks like today</a:t>
            </a:r>
          </a:p>
        </p:txBody>
      </p:sp>
      <p:sp>
        <p:nvSpPr>
          <p:cNvPr id="4" name="Oval 3"/>
          <p:cNvSpPr/>
          <p:nvPr/>
        </p:nvSpPr>
        <p:spPr>
          <a:xfrm>
            <a:off x="548640" y="173736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1</a:t>
            </a:r>
          </a:p>
        </p:txBody>
      </p:sp>
      <p:sp>
        <p:nvSpPr>
          <p:cNvPr id="5" name="TextBox 4"/>
          <p:cNvSpPr txBox="1"/>
          <p:nvPr/>
        </p:nvSpPr>
        <p:spPr>
          <a:xfrm>
            <a:off x="1234440" y="1664208"/>
            <a:ext cx="6263640" cy="116586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Watched, but not seen</a:t>
            </a:r>
          </a:p>
          <a:p>
            <a:pPr algn="l">
              <a:lnSpc>
                <a:spcPct val="105000"/>
              </a:lnSpc>
            </a:pPr>
            <a:r>
              <a:rPr sz="1250" b="0" i="0">
                <a:solidFill>
                  <a:srgbClr val="D9E2EA"/>
                </a:solidFill>
                <a:latin typeface="Calibri"/>
              </a:rPr>
              <a:t>Most large employers now use some electronic monitoring. Research links surveillance to felt dehumanisation and lower psychological safety, with no real performance gain.</a:t>
            </a:r>
          </a:p>
        </p:txBody>
      </p:sp>
      <p:sp>
        <p:nvSpPr>
          <p:cNvPr id="6" name="Oval 5"/>
          <p:cNvSpPr/>
          <p:nvPr/>
        </p:nvSpPr>
        <p:spPr>
          <a:xfrm>
            <a:off x="548640" y="290322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2</a:t>
            </a:r>
          </a:p>
        </p:txBody>
      </p:sp>
      <p:sp>
        <p:nvSpPr>
          <p:cNvPr id="7" name="TextBox 6"/>
          <p:cNvSpPr txBox="1"/>
          <p:nvPr/>
        </p:nvSpPr>
        <p:spPr>
          <a:xfrm>
            <a:off x="1234440" y="283006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Managed by algorithm</a:t>
            </a:r>
          </a:p>
          <a:p>
            <a:pPr algn="l">
              <a:lnSpc>
                <a:spcPct val="105000"/>
              </a:lnSpc>
            </a:pPr>
            <a:r>
              <a:rPr sz="1250" b="0" i="0" dirty="0">
                <a:solidFill>
                  <a:srgbClr val="D9E2EA"/>
                </a:solidFill>
                <a:latin typeface="Calibri"/>
              </a:rPr>
              <a:t>Systems now assign work, score performance and trigger discipline. Many workers cannot tell if they answer to a human or a machine.</a:t>
            </a:r>
          </a:p>
        </p:txBody>
      </p:sp>
      <p:sp>
        <p:nvSpPr>
          <p:cNvPr id="8" name="Oval 7"/>
          <p:cNvSpPr/>
          <p:nvPr/>
        </p:nvSpPr>
        <p:spPr>
          <a:xfrm>
            <a:off x="548640" y="406908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3</a:t>
            </a:r>
          </a:p>
        </p:txBody>
      </p:sp>
      <p:sp>
        <p:nvSpPr>
          <p:cNvPr id="9" name="TextBox 8"/>
          <p:cNvSpPr txBox="1"/>
          <p:nvPr/>
        </p:nvSpPr>
        <p:spPr>
          <a:xfrm>
            <a:off x="1234440" y="3995928"/>
            <a:ext cx="6263640" cy="116586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Restructured by spreadsheet</a:t>
            </a:r>
          </a:p>
          <a:p>
            <a:pPr algn="l">
              <a:lnSpc>
                <a:spcPct val="105000"/>
              </a:lnSpc>
            </a:pPr>
            <a:r>
              <a:rPr sz="1250" b="0" i="0">
                <a:solidFill>
                  <a:srgbClr val="D9E2EA"/>
                </a:solidFill>
                <a:latin typeface="Calibri"/>
              </a:rPr>
              <a:t>Mass retrenchments announced by email or one video call. Careers ended in minutes, with dignity treated as an afterthought rather than a design principle.</a:t>
            </a:r>
          </a:p>
        </p:txBody>
      </p:sp>
      <p:sp>
        <p:nvSpPr>
          <p:cNvPr id="10" name="Oval 9"/>
          <p:cNvSpPr/>
          <p:nvPr/>
        </p:nvSpPr>
        <p:spPr>
          <a:xfrm>
            <a:off x="548640" y="5234940"/>
            <a:ext cx="457200" cy="457200"/>
          </a:xfrm>
          <a:prstGeom prst="ellipse">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0B2136"/>
                </a:solidFill>
                <a:latin typeface="Calibri"/>
              </a:rPr>
              <a:t>4</a:t>
            </a:r>
          </a:p>
        </p:txBody>
      </p:sp>
      <p:sp>
        <p:nvSpPr>
          <p:cNvPr id="11" name="TextBox 10"/>
          <p:cNvSpPr txBox="1"/>
          <p:nvPr/>
        </p:nvSpPr>
        <p:spPr>
          <a:xfrm>
            <a:off x="1234440" y="516178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Wellbeing washing</a:t>
            </a:r>
          </a:p>
          <a:p>
            <a:pPr algn="l">
              <a:lnSpc>
                <a:spcPct val="105000"/>
              </a:lnSpc>
            </a:pPr>
            <a:r>
              <a:rPr sz="1250" b="0" i="0" dirty="0">
                <a:solidFill>
                  <a:srgbClr val="D9E2EA"/>
                </a:solidFill>
                <a:latin typeface="Calibri"/>
              </a:rPr>
              <a:t>Wellness perks on the surface, while workload, staffing and job insecurity, the real drivers of distress, remain untouched.</a:t>
            </a:r>
          </a:p>
        </p:txBody>
      </p:sp>
      <p:sp>
        <p:nvSpPr>
          <p:cNvPr id="12" name="Rounded Rectangle 11"/>
          <p:cNvSpPr/>
          <p:nvPr/>
        </p:nvSpPr>
        <p:spPr>
          <a:xfrm>
            <a:off x="7909560" y="1691640"/>
            <a:ext cx="3733495" cy="2304288"/>
          </a:xfrm>
          <a:prstGeom prst="roundRect">
            <a:avLst>
              <a:gd name="adj" fmla="val 10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183879" y="1965960"/>
            <a:ext cx="3184855" cy="1689437"/>
          </a:xfrm>
          <a:prstGeom prst="rect">
            <a:avLst/>
          </a:prstGeom>
          <a:noFill/>
        </p:spPr>
        <p:txBody>
          <a:bodyPr wrap="square" lIns="0" tIns="0" rIns="0" bIns="0">
            <a:spAutoFit/>
          </a:bodyPr>
          <a:lstStyle/>
          <a:p>
            <a:pPr algn="l">
              <a:lnSpc>
                <a:spcPct val="110000"/>
              </a:lnSpc>
              <a:spcAft>
                <a:spcPts val="800"/>
              </a:spcAft>
            </a:pPr>
            <a:r>
              <a:rPr sz="4000" b="1" i="0" dirty="0">
                <a:solidFill>
                  <a:srgbClr val="0B2136"/>
                </a:solidFill>
                <a:latin typeface="Cambria"/>
              </a:rPr>
              <a:t>62%</a:t>
            </a:r>
          </a:p>
          <a:p>
            <a:pPr algn="l">
              <a:lnSpc>
                <a:spcPct val="112000"/>
              </a:lnSpc>
              <a:spcAft>
                <a:spcPts val="800"/>
              </a:spcAft>
            </a:pPr>
            <a:r>
              <a:rPr sz="1250" b="0" i="0" dirty="0">
                <a:solidFill>
                  <a:srgbClr val="0B2136"/>
                </a:solidFill>
                <a:latin typeface="Calibri"/>
              </a:rPr>
              <a:t>of employees worldwide are not engaged: present in body, increasingly absent in spirit.</a:t>
            </a:r>
          </a:p>
          <a:p>
            <a:pPr algn="l">
              <a:lnSpc>
                <a:spcPct val="110000"/>
              </a:lnSpc>
            </a:pPr>
            <a:r>
              <a:rPr sz="1000" b="0" i="1" dirty="0">
                <a:solidFill>
                  <a:srgbClr val="0B2136"/>
                </a:solidFill>
                <a:latin typeface="Calibri"/>
              </a:rPr>
              <a:t>Source: Gallup, State of the Global Workplace</a:t>
            </a:r>
          </a:p>
        </p:txBody>
      </p:sp>
      <p:sp>
        <p:nvSpPr>
          <p:cNvPr id="14" name="TextBox 13"/>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THE SCOREBOARD</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The human cost is now visible everywhere</a:t>
            </a:r>
          </a:p>
        </p:txBody>
      </p:sp>
      <p:sp>
        <p:nvSpPr>
          <p:cNvPr id="4" name="Rounded Rectangle 3"/>
          <p:cNvSpPr/>
          <p:nvPr/>
        </p:nvSpPr>
        <p:spPr>
          <a:xfrm>
            <a:off x="548640" y="1828800"/>
            <a:ext cx="2606040" cy="4023360"/>
          </a:xfrm>
          <a:prstGeom prst="roundRect">
            <a:avLst>
              <a:gd name="adj" fmla="val 8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2103120"/>
            <a:ext cx="2240280" cy="1097280"/>
          </a:xfrm>
          <a:prstGeom prst="rect">
            <a:avLst/>
          </a:prstGeom>
          <a:noFill/>
        </p:spPr>
        <p:txBody>
          <a:bodyPr wrap="square" lIns="0" tIns="0" rIns="0" bIns="0">
            <a:spAutoFit/>
          </a:bodyPr>
          <a:lstStyle/>
          <a:p>
            <a:pPr algn="ctr">
              <a:lnSpc>
                <a:spcPct val="110000"/>
              </a:lnSpc>
            </a:pPr>
            <a:r>
              <a:rPr sz="4200" b="1" i="0">
                <a:solidFill>
                  <a:srgbClr val="0B2136"/>
                </a:solidFill>
                <a:latin typeface="Cambria"/>
              </a:rPr>
              <a:t>20%</a:t>
            </a:r>
          </a:p>
        </p:txBody>
      </p:sp>
      <p:sp>
        <p:nvSpPr>
          <p:cNvPr id="6" name="TextBox 5"/>
          <p:cNvSpPr txBox="1"/>
          <p:nvPr/>
        </p:nvSpPr>
        <p:spPr>
          <a:xfrm>
            <a:off x="777240" y="3291840"/>
            <a:ext cx="2148840" cy="2377440"/>
          </a:xfrm>
          <a:prstGeom prst="rect">
            <a:avLst/>
          </a:prstGeom>
          <a:noFill/>
        </p:spPr>
        <p:txBody>
          <a:bodyPr wrap="square" lIns="0" tIns="0" rIns="0" bIns="0">
            <a:spAutoFit/>
          </a:bodyPr>
          <a:lstStyle/>
          <a:p>
            <a:pPr algn="ctr">
              <a:lnSpc>
                <a:spcPct val="110000"/>
              </a:lnSpc>
            </a:pPr>
            <a:r>
              <a:rPr sz="1150" b="0" i="0">
                <a:solidFill>
                  <a:srgbClr val="0B2136"/>
                </a:solidFill>
                <a:latin typeface="Calibri"/>
              </a:rPr>
              <a:t>of employees worldwide are engaged at work, down from 23 percent in 2022 and still falling (Gallup, 2026)</a:t>
            </a:r>
          </a:p>
        </p:txBody>
      </p:sp>
      <p:sp>
        <p:nvSpPr>
          <p:cNvPr id="7" name="Rounded Rectangle 6"/>
          <p:cNvSpPr/>
          <p:nvPr/>
        </p:nvSpPr>
        <p:spPr>
          <a:xfrm>
            <a:off x="3364992" y="1828800"/>
            <a:ext cx="2606040" cy="40233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547872" y="2103120"/>
            <a:ext cx="2240280" cy="1097280"/>
          </a:xfrm>
          <a:prstGeom prst="rect">
            <a:avLst/>
          </a:prstGeom>
          <a:noFill/>
        </p:spPr>
        <p:txBody>
          <a:bodyPr wrap="square" lIns="0" tIns="0" rIns="0" bIns="0">
            <a:spAutoFit/>
          </a:bodyPr>
          <a:lstStyle/>
          <a:p>
            <a:pPr algn="ctr">
              <a:lnSpc>
                <a:spcPct val="110000"/>
              </a:lnSpc>
            </a:pPr>
            <a:r>
              <a:rPr sz="4200" b="1" i="0">
                <a:solidFill>
                  <a:srgbClr val="FEC000"/>
                </a:solidFill>
                <a:latin typeface="Cambria"/>
              </a:rPr>
              <a:t>$438bn</a:t>
            </a:r>
          </a:p>
        </p:txBody>
      </p:sp>
      <p:sp>
        <p:nvSpPr>
          <p:cNvPr id="9" name="TextBox 8"/>
          <p:cNvSpPr txBox="1"/>
          <p:nvPr/>
        </p:nvSpPr>
        <p:spPr>
          <a:xfrm>
            <a:off x="3593592" y="3291840"/>
            <a:ext cx="2148840" cy="2377440"/>
          </a:xfrm>
          <a:prstGeom prst="rect">
            <a:avLst/>
          </a:prstGeom>
          <a:noFill/>
        </p:spPr>
        <p:txBody>
          <a:bodyPr wrap="square" lIns="0" tIns="0" rIns="0" bIns="0">
            <a:spAutoFit/>
          </a:bodyPr>
          <a:lstStyle/>
          <a:p>
            <a:pPr algn="ctr">
              <a:lnSpc>
                <a:spcPct val="110000"/>
              </a:lnSpc>
            </a:pPr>
            <a:r>
              <a:rPr sz="1150" b="0" i="0">
                <a:solidFill>
                  <a:srgbClr val="D9E2EA"/>
                </a:solidFill>
                <a:latin typeface="Calibri"/>
              </a:rPr>
              <a:t>estimated productivity lost to disengagement in a single year across the world economy (Gallup, 2025)</a:t>
            </a:r>
          </a:p>
        </p:txBody>
      </p:sp>
      <p:sp>
        <p:nvSpPr>
          <p:cNvPr id="10" name="Rounded Rectangle 9"/>
          <p:cNvSpPr/>
          <p:nvPr/>
        </p:nvSpPr>
        <p:spPr>
          <a:xfrm>
            <a:off x="6181344" y="1828800"/>
            <a:ext cx="2606040" cy="40233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64224" y="2103120"/>
            <a:ext cx="2240280" cy="1097280"/>
          </a:xfrm>
          <a:prstGeom prst="rect">
            <a:avLst/>
          </a:prstGeom>
          <a:noFill/>
        </p:spPr>
        <p:txBody>
          <a:bodyPr wrap="square" lIns="0" tIns="0" rIns="0" bIns="0">
            <a:spAutoFit/>
          </a:bodyPr>
          <a:lstStyle/>
          <a:p>
            <a:pPr algn="ctr">
              <a:lnSpc>
                <a:spcPct val="110000"/>
              </a:lnSpc>
            </a:pPr>
            <a:r>
              <a:rPr sz="4200" b="1" i="0">
                <a:solidFill>
                  <a:srgbClr val="FEC000"/>
                </a:solidFill>
                <a:latin typeface="Cambria"/>
              </a:rPr>
              <a:t>22%</a:t>
            </a:r>
          </a:p>
        </p:txBody>
      </p:sp>
      <p:sp>
        <p:nvSpPr>
          <p:cNvPr id="12" name="TextBox 11"/>
          <p:cNvSpPr txBox="1"/>
          <p:nvPr/>
        </p:nvSpPr>
        <p:spPr>
          <a:xfrm>
            <a:off x="6409944" y="3291840"/>
            <a:ext cx="2148840" cy="2377440"/>
          </a:xfrm>
          <a:prstGeom prst="rect">
            <a:avLst/>
          </a:prstGeom>
          <a:noFill/>
        </p:spPr>
        <p:txBody>
          <a:bodyPr wrap="square" lIns="0" tIns="0" rIns="0" bIns="0">
            <a:spAutoFit/>
          </a:bodyPr>
          <a:lstStyle/>
          <a:p>
            <a:pPr algn="ctr">
              <a:lnSpc>
                <a:spcPct val="110000"/>
              </a:lnSpc>
            </a:pPr>
            <a:r>
              <a:rPr sz="1150" b="0" i="0">
                <a:solidFill>
                  <a:srgbClr val="D9E2EA"/>
                </a:solidFill>
                <a:latin typeface="Calibri"/>
              </a:rPr>
              <a:t>of managers are engaged, down from 30 percent two years earlier: the carriers of culture are running empty (Gallup, 2026)</a:t>
            </a:r>
          </a:p>
        </p:txBody>
      </p:sp>
      <p:sp>
        <p:nvSpPr>
          <p:cNvPr id="13" name="Rounded Rectangle 12"/>
          <p:cNvSpPr/>
          <p:nvPr/>
        </p:nvSpPr>
        <p:spPr>
          <a:xfrm>
            <a:off x="8997696" y="1828800"/>
            <a:ext cx="2606040" cy="40233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80576" y="2103120"/>
            <a:ext cx="2240280" cy="1097280"/>
          </a:xfrm>
          <a:prstGeom prst="rect">
            <a:avLst/>
          </a:prstGeom>
          <a:noFill/>
        </p:spPr>
        <p:txBody>
          <a:bodyPr wrap="square" lIns="0" tIns="0" rIns="0" bIns="0">
            <a:spAutoFit/>
          </a:bodyPr>
          <a:lstStyle/>
          <a:p>
            <a:pPr algn="ctr">
              <a:lnSpc>
                <a:spcPct val="110000"/>
              </a:lnSpc>
            </a:pPr>
            <a:r>
              <a:rPr sz="4200" b="1" i="0">
                <a:solidFill>
                  <a:srgbClr val="FEC000"/>
                </a:solidFill>
                <a:latin typeface="Cambria"/>
              </a:rPr>
              <a:t>33%</a:t>
            </a:r>
          </a:p>
        </p:txBody>
      </p:sp>
      <p:sp>
        <p:nvSpPr>
          <p:cNvPr id="15" name="TextBox 14"/>
          <p:cNvSpPr txBox="1"/>
          <p:nvPr/>
        </p:nvSpPr>
        <p:spPr>
          <a:xfrm>
            <a:off x="9226296" y="3291840"/>
            <a:ext cx="2148840" cy="2377440"/>
          </a:xfrm>
          <a:prstGeom prst="rect">
            <a:avLst/>
          </a:prstGeom>
          <a:noFill/>
        </p:spPr>
        <p:txBody>
          <a:bodyPr wrap="square" lIns="0" tIns="0" rIns="0" bIns="0">
            <a:spAutoFit/>
          </a:bodyPr>
          <a:lstStyle/>
          <a:p>
            <a:pPr algn="ctr">
              <a:lnSpc>
                <a:spcPct val="110000"/>
              </a:lnSpc>
            </a:pPr>
            <a:r>
              <a:rPr sz="1150" b="0" i="0">
                <a:solidFill>
                  <a:srgbClr val="D9E2EA"/>
                </a:solidFill>
                <a:latin typeface="Calibri"/>
              </a:rPr>
              <a:t>of employees say they are thriving in their lives overall: two out of three are not (Gallup, 2025)</a:t>
            </a:r>
          </a:p>
        </p:txBody>
      </p:sp>
      <p:sp>
        <p:nvSpPr>
          <p:cNvPr id="16" name="TextBox 15"/>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THE SAY DO GAP</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Leaders believe it. Workers do not feel it.</a:t>
            </a:r>
          </a:p>
        </p:txBody>
      </p:sp>
      <p:sp>
        <p:nvSpPr>
          <p:cNvPr id="4" name="Rounded Rectangle 3"/>
          <p:cNvSpPr/>
          <p:nvPr/>
        </p:nvSpPr>
        <p:spPr>
          <a:xfrm>
            <a:off x="548640" y="1828800"/>
            <a:ext cx="2606040" cy="4023360"/>
          </a:xfrm>
          <a:prstGeom prst="roundRect">
            <a:avLst>
              <a:gd name="adj" fmla="val 8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2103120"/>
            <a:ext cx="2240280" cy="1097280"/>
          </a:xfrm>
          <a:prstGeom prst="rect">
            <a:avLst/>
          </a:prstGeom>
          <a:noFill/>
        </p:spPr>
        <p:txBody>
          <a:bodyPr wrap="square" lIns="0" tIns="0" rIns="0" bIns="0">
            <a:spAutoFit/>
          </a:bodyPr>
          <a:lstStyle/>
          <a:p>
            <a:pPr algn="ctr">
              <a:lnSpc>
                <a:spcPct val="110000"/>
              </a:lnSpc>
            </a:pPr>
            <a:r>
              <a:rPr sz="4200" b="1" i="0">
                <a:solidFill>
                  <a:srgbClr val="0B2136"/>
                </a:solidFill>
                <a:latin typeface="Cambria"/>
              </a:rPr>
              <a:t>81%</a:t>
            </a:r>
          </a:p>
        </p:txBody>
      </p:sp>
      <p:sp>
        <p:nvSpPr>
          <p:cNvPr id="6" name="TextBox 5"/>
          <p:cNvSpPr txBox="1"/>
          <p:nvPr/>
        </p:nvSpPr>
        <p:spPr>
          <a:xfrm>
            <a:off x="777240" y="3291840"/>
            <a:ext cx="2148840" cy="2377440"/>
          </a:xfrm>
          <a:prstGeom prst="rect">
            <a:avLst/>
          </a:prstGeom>
          <a:noFill/>
        </p:spPr>
        <p:txBody>
          <a:bodyPr wrap="square" lIns="0" tIns="0" rIns="0" bIns="0">
            <a:spAutoFit/>
          </a:bodyPr>
          <a:lstStyle/>
          <a:p>
            <a:pPr algn="ctr">
              <a:lnSpc>
                <a:spcPct val="110000"/>
              </a:lnSpc>
            </a:pPr>
            <a:r>
              <a:rPr sz="1150" b="0" i="0">
                <a:solidFill>
                  <a:srgbClr val="0B2136"/>
                </a:solidFill>
                <a:latin typeface="Calibri"/>
              </a:rPr>
              <a:t>of executives say human sustainability is very or critically important to their organisation (Deloitte, 2024)</a:t>
            </a:r>
          </a:p>
        </p:txBody>
      </p:sp>
      <p:sp>
        <p:nvSpPr>
          <p:cNvPr id="7" name="Rounded Rectangle 6"/>
          <p:cNvSpPr/>
          <p:nvPr/>
        </p:nvSpPr>
        <p:spPr>
          <a:xfrm>
            <a:off x="3364992" y="1828800"/>
            <a:ext cx="2606040" cy="40233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547872" y="2103120"/>
            <a:ext cx="2240280" cy="1097280"/>
          </a:xfrm>
          <a:prstGeom prst="rect">
            <a:avLst/>
          </a:prstGeom>
          <a:noFill/>
        </p:spPr>
        <p:txBody>
          <a:bodyPr wrap="square" lIns="0" tIns="0" rIns="0" bIns="0">
            <a:spAutoFit/>
          </a:bodyPr>
          <a:lstStyle/>
          <a:p>
            <a:pPr algn="ctr">
              <a:lnSpc>
                <a:spcPct val="110000"/>
              </a:lnSpc>
            </a:pPr>
            <a:r>
              <a:rPr sz="4200" b="1" i="0">
                <a:solidFill>
                  <a:srgbClr val="FEC000"/>
                </a:solidFill>
                <a:latin typeface="Cambria"/>
              </a:rPr>
              <a:t>12%</a:t>
            </a:r>
          </a:p>
        </p:txBody>
      </p:sp>
      <p:sp>
        <p:nvSpPr>
          <p:cNvPr id="9" name="TextBox 8"/>
          <p:cNvSpPr txBox="1"/>
          <p:nvPr/>
        </p:nvSpPr>
        <p:spPr>
          <a:xfrm>
            <a:off x="3593592" y="3291840"/>
            <a:ext cx="2148840" cy="2377440"/>
          </a:xfrm>
          <a:prstGeom prst="rect">
            <a:avLst/>
          </a:prstGeom>
          <a:noFill/>
        </p:spPr>
        <p:txBody>
          <a:bodyPr wrap="square" lIns="0" tIns="0" rIns="0" bIns="0">
            <a:spAutoFit/>
          </a:bodyPr>
          <a:lstStyle/>
          <a:p>
            <a:pPr algn="ctr">
              <a:lnSpc>
                <a:spcPct val="110000"/>
              </a:lnSpc>
            </a:pPr>
            <a:r>
              <a:rPr sz="1150" b="0" i="0">
                <a:solidFill>
                  <a:srgbClr val="D9E2EA"/>
                </a:solidFill>
                <a:latin typeface="Calibri"/>
              </a:rPr>
              <a:t>of executives say their organisation is actually leading in this area (Deloitte, 2024)</a:t>
            </a:r>
          </a:p>
        </p:txBody>
      </p:sp>
      <p:sp>
        <p:nvSpPr>
          <p:cNvPr id="10" name="Rounded Rectangle 9"/>
          <p:cNvSpPr/>
          <p:nvPr/>
        </p:nvSpPr>
        <p:spPr>
          <a:xfrm>
            <a:off x="6181344" y="1828800"/>
            <a:ext cx="2606040" cy="40233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64224" y="2103120"/>
            <a:ext cx="2240280" cy="1097280"/>
          </a:xfrm>
          <a:prstGeom prst="rect">
            <a:avLst/>
          </a:prstGeom>
          <a:noFill/>
        </p:spPr>
        <p:txBody>
          <a:bodyPr wrap="square" lIns="0" tIns="0" rIns="0" bIns="0">
            <a:spAutoFit/>
          </a:bodyPr>
          <a:lstStyle/>
          <a:p>
            <a:pPr algn="ctr">
              <a:lnSpc>
                <a:spcPct val="110000"/>
              </a:lnSpc>
            </a:pPr>
            <a:r>
              <a:rPr sz="4200" b="1" i="0">
                <a:solidFill>
                  <a:srgbClr val="FEC000"/>
                </a:solidFill>
                <a:latin typeface="Cambria"/>
              </a:rPr>
              <a:t>41%</a:t>
            </a:r>
          </a:p>
        </p:txBody>
      </p:sp>
      <p:sp>
        <p:nvSpPr>
          <p:cNvPr id="12" name="TextBox 11"/>
          <p:cNvSpPr txBox="1"/>
          <p:nvPr/>
        </p:nvSpPr>
        <p:spPr>
          <a:xfrm>
            <a:off x="6409944" y="3291840"/>
            <a:ext cx="2148840" cy="2377440"/>
          </a:xfrm>
          <a:prstGeom prst="rect">
            <a:avLst/>
          </a:prstGeom>
          <a:noFill/>
        </p:spPr>
        <p:txBody>
          <a:bodyPr wrap="square" lIns="0" tIns="0" rIns="0" bIns="0">
            <a:spAutoFit/>
          </a:bodyPr>
          <a:lstStyle/>
          <a:p>
            <a:pPr algn="ctr">
              <a:lnSpc>
                <a:spcPct val="110000"/>
              </a:lnSpc>
            </a:pPr>
            <a:r>
              <a:rPr sz="1150" b="0" i="0">
                <a:solidFill>
                  <a:srgbClr val="D9E2EA"/>
                </a:solidFill>
                <a:latin typeface="Calibri"/>
              </a:rPr>
              <a:t>of workers agree that their organisation is advancing human sustainability at all (Deloitte, 2024)</a:t>
            </a:r>
          </a:p>
        </p:txBody>
      </p:sp>
      <p:sp>
        <p:nvSpPr>
          <p:cNvPr id="13" name="Rounded Rectangle 12"/>
          <p:cNvSpPr/>
          <p:nvPr/>
        </p:nvSpPr>
        <p:spPr>
          <a:xfrm>
            <a:off x="8997696" y="1828800"/>
            <a:ext cx="2606040" cy="40233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80576" y="2103120"/>
            <a:ext cx="2240280" cy="1097280"/>
          </a:xfrm>
          <a:prstGeom prst="rect">
            <a:avLst/>
          </a:prstGeom>
          <a:noFill/>
        </p:spPr>
        <p:txBody>
          <a:bodyPr wrap="square" lIns="0" tIns="0" rIns="0" bIns="0">
            <a:spAutoFit/>
          </a:bodyPr>
          <a:lstStyle/>
          <a:p>
            <a:pPr algn="ctr">
              <a:lnSpc>
                <a:spcPct val="110000"/>
              </a:lnSpc>
            </a:pPr>
            <a:r>
              <a:rPr sz="4200" b="1" i="0">
                <a:solidFill>
                  <a:srgbClr val="FEC000"/>
                </a:solidFill>
                <a:latin typeface="Cambria"/>
              </a:rPr>
              <a:t>27%</a:t>
            </a:r>
          </a:p>
        </p:txBody>
      </p:sp>
      <p:sp>
        <p:nvSpPr>
          <p:cNvPr id="15" name="TextBox 14"/>
          <p:cNvSpPr txBox="1"/>
          <p:nvPr/>
        </p:nvSpPr>
        <p:spPr>
          <a:xfrm>
            <a:off x="9226296" y="3291840"/>
            <a:ext cx="2148840" cy="2377440"/>
          </a:xfrm>
          <a:prstGeom prst="rect">
            <a:avLst/>
          </a:prstGeom>
          <a:noFill/>
        </p:spPr>
        <p:txBody>
          <a:bodyPr wrap="square" lIns="0" tIns="0" rIns="0" bIns="0">
            <a:spAutoFit/>
          </a:bodyPr>
          <a:lstStyle/>
          <a:p>
            <a:pPr algn="ctr">
              <a:lnSpc>
                <a:spcPct val="110000"/>
              </a:lnSpc>
            </a:pPr>
            <a:r>
              <a:rPr sz="1150" b="0" i="0">
                <a:solidFill>
                  <a:srgbClr val="D9E2EA"/>
                </a:solidFill>
                <a:latin typeface="Calibri"/>
              </a:rPr>
              <a:t>of workers say their employer is making progress in creating value for them as people (Deloitte, 2024)</a:t>
            </a:r>
          </a:p>
        </p:txBody>
      </p:sp>
      <p:sp>
        <p:nvSpPr>
          <p:cNvPr id="16" name="TextBox 15"/>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RECENT RESEARCH · THE EVIDENCE OF HARM</a:t>
            </a:r>
          </a:p>
        </p:txBody>
      </p:sp>
      <p:sp>
        <p:nvSpPr>
          <p:cNvPr id="3" name="TextBox 2"/>
          <p:cNvSpPr txBox="1"/>
          <p:nvPr/>
        </p:nvSpPr>
        <p:spPr>
          <a:xfrm>
            <a:off x="548640" y="658368"/>
            <a:ext cx="10698480" cy="468333"/>
          </a:xfrm>
          <a:prstGeom prst="rect">
            <a:avLst/>
          </a:prstGeom>
          <a:noFill/>
        </p:spPr>
        <p:txBody>
          <a:bodyPr wrap="square" lIns="0" tIns="0" rIns="0" bIns="0">
            <a:spAutoFit/>
          </a:bodyPr>
          <a:lstStyle/>
          <a:p>
            <a:pPr algn="l">
              <a:lnSpc>
                <a:spcPct val="110000"/>
              </a:lnSpc>
            </a:pPr>
            <a:r>
              <a:rPr sz="3000" b="1" i="0" dirty="0">
                <a:solidFill>
                  <a:srgbClr val="FFFFFF"/>
                </a:solidFill>
                <a:latin typeface="Cambria"/>
              </a:rPr>
              <a:t>Being treated as a number is a measurable injury</a:t>
            </a:r>
          </a:p>
        </p:txBody>
      </p:sp>
      <p:sp>
        <p:nvSpPr>
          <p:cNvPr id="4" name="Oval 3"/>
          <p:cNvSpPr/>
          <p:nvPr/>
        </p:nvSpPr>
        <p:spPr>
          <a:xfrm>
            <a:off x="548640" y="173736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1</a:t>
            </a:r>
          </a:p>
        </p:txBody>
      </p:sp>
      <p:sp>
        <p:nvSpPr>
          <p:cNvPr id="5" name="TextBox 4"/>
          <p:cNvSpPr txBox="1"/>
          <p:nvPr/>
        </p:nvSpPr>
        <p:spPr>
          <a:xfrm>
            <a:off x="1234440" y="166420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It now has a name</a:t>
            </a:r>
          </a:p>
          <a:p>
            <a:pPr algn="l">
              <a:lnSpc>
                <a:spcPct val="105000"/>
              </a:lnSpc>
            </a:pPr>
            <a:r>
              <a:rPr sz="1250" b="0" i="0" dirty="0" err="1">
                <a:solidFill>
                  <a:srgbClr val="D9E2EA"/>
                </a:solidFill>
                <a:latin typeface="Calibri"/>
              </a:rPr>
              <a:t>Organisational</a:t>
            </a:r>
            <a:r>
              <a:rPr sz="1250" b="0" i="0" dirty="0">
                <a:solidFill>
                  <a:srgbClr val="D9E2EA"/>
                </a:solidFill>
                <a:latin typeface="Calibri"/>
              </a:rPr>
              <a:t> </a:t>
            </a:r>
            <a:r>
              <a:rPr sz="1250" b="0" i="0" dirty="0" err="1">
                <a:solidFill>
                  <a:srgbClr val="D9E2EA"/>
                </a:solidFill>
                <a:latin typeface="Calibri"/>
              </a:rPr>
              <a:t>dehumanisation</a:t>
            </a:r>
            <a:r>
              <a:rPr sz="1250" b="0" i="0" dirty="0">
                <a:solidFill>
                  <a:srgbClr val="D9E2EA"/>
                </a:solidFill>
                <a:latin typeface="Calibri"/>
              </a:rPr>
              <a:t>: the experience of being treated as a tool and denied personhood by your </a:t>
            </a:r>
            <a:r>
              <a:rPr sz="1250" b="0" i="0" dirty="0" err="1">
                <a:solidFill>
                  <a:srgbClr val="D9E2EA"/>
                </a:solidFill>
                <a:latin typeface="Calibri"/>
              </a:rPr>
              <a:t>organisation</a:t>
            </a:r>
            <a:r>
              <a:rPr sz="1250" b="0" i="0" dirty="0">
                <a:solidFill>
                  <a:srgbClr val="D9E2EA"/>
                </a:solidFill>
                <a:latin typeface="Calibri"/>
              </a:rPr>
              <a:t> (</a:t>
            </a:r>
            <a:r>
              <a:rPr sz="1250" b="0" i="0" dirty="0" err="1">
                <a:solidFill>
                  <a:srgbClr val="D9E2EA"/>
                </a:solidFill>
                <a:latin typeface="Calibri"/>
              </a:rPr>
              <a:t>Caesens</a:t>
            </a:r>
            <a:r>
              <a:rPr sz="1250" b="0" i="0" dirty="0">
                <a:solidFill>
                  <a:srgbClr val="D9E2EA"/>
                </a:solidFill>
                <a:latin typeface="Calibri"/>
              </a:rPr>
              <a:t> and </a:t>
            </a:r>
            <a:r>
              <a:rPr sz="1250" b="0" i="0" dirty="0" err="1">
                <a:solidFill>
                  <a:srgbClr val="D9E2EA"/>
                </a:solidFill>
                <a:latin typeface="Calibri"/>
              </a:rPr>
              <a:t>Stinglhamber</a:t>
            </a:r>
            <a:r>
              <a:rPr lang="en-ZA" sz="1250" dirty="0">
                <a:solidFill>
                  <a:srgbClr val="D9E2EA"/>
                </a:solidFill>
                <a:latin typeface="Calibri"/>
              </a:rPr>
              <a:t>, 2019</a:t>
            </a:r>
            <a:r>
              <a:rPr sz="1250" b="0" i="0" dirty="0">
                <a:solidFill>
                  <a:srgbClr val="D9E2EA"/>
                </a:solidFill>
                <a:latin typeface="Calibri"/>
              </a:rPr>
              <a:t>).</a:t>
            </a:r>
          </a:p>
        </p:txBody>
      </p:sp>
      <p:sp>
        <p:nvSpPr>
          <p:cNvPr id="6" name="Oval 5"/>
          <p:cNvSpPr/>
          <p:nvPr/>
        </p:nvSpPr>
        <p:spPr>
          <a:xfrm>
            <a:off x="548640" y="290322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2</a:t>
            </a:r>
          </a:p>
        </p:txBody>
      </p:sp>
      <p:sp>
        <p:nvSpPr>
          <p:cNvPr id="7" name="TextBox 6"/>
          <p:cNvSpPr txBox="1"/>
          <p:nvPr/>
        </p:nvSpPr>
        <p:spPr>
          <a:xfrm>
            <a:off x="1234440" y="283006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The damage is documented</a:t>
            </a:r>
          </a:p>
          <a:p>
            <a:pPr algn="l">
              <a:lnSpc>
                <a:spcPct val="105000"/>
              </a:lnSpc>
            </a:pPr>
            <a:r>
              <a:rPr sz="1250" b="0" i="0" dirty="0">
                <a:solidFill>
                  <a:srgbClr val="D9E2EA"/>
                </a:solidFill>
                <a:latin typeface="Calibri"/>
              </a:rPr>
              <a:t>Studies link it to exhaustion, silence, knowledge hiding, withdrawal and intention to leave.</a:t>
            </a:r>
          </a:p>
        </p:txBody>
      </p:sp>
      <p:sp>
        <p:nvSpPr>
          <p:cNvPr id="8" name="Oval 7"/>
          <p:cNvSpPr/>
          <p:nvPr/>
        </p:nvSpPr>
        <p:spPr>
          <a:xfrm>
            <a:off x="548640" y="406908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3</a:t>
            </a:r>
          </a:p>
        </p:txBody>
      </p:sp>
      <p:sp>
        <p:nvSpPr>
          <p:cNvPr id="9" name="TextBox 8"/>
          <p:cNvSpPr txBox="1"/>
          <p:nvPr/>
        </p:nvSpPr>
        <p:spPr>
          <a:xfrm>
            <a:off x="1234440" y="3995928"/>
            <a:ext cx="6263640" cy="116586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Surveillance deepens it</a:t>
            </a:r>
          </a:p>
          <a:p>
            <a:pPr algn="l">
              <a:lnSpc>
                <a:spcPct val="105000"/>
              </a:lnSpc>
            </a:pPr>
            <a:r>
              <a:rPr sz="1250" b="0" i="0">
                <a:solidFill>
                  <a:srgbClr val="D9E2EA"/>
                </a:solidFill>
                <a:latin typeface="Calibri"/>
              </a:rPr>
              <a:t>Monitoring studies describe employees who are watched but not seen, tying electronic monitoring to felt misrecognition and mechanistic dehumanisation (Sociology, 2026).</a:t>
            </a:r>
          </a:p>
        </p:txBody>
      </p:sp>
      <p:sp>
        <p:nvSpPr>
          <p:cNvPr id="10" name="Oval 9"/>
          <p:cNvSpPr/>
          <p:nvPr/>
        </p:nvSpPr>
        <p:spPr>
          <a:xfrm>
            <a:off x="548640" y="5234940"/>
            <a:ext cx="457200" cy="457200"/>
          </a:xfrm>
          <a:prstGeom prst="ellipse">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0B2136"/>
                </a:solidFill>
                <a:latin typeface="Calibri"/>
              </a:rPr>
              <a:t>4</a:t>
            </a:r>
          </a:p>
        </p:txBody>
      </p:sp>
      <p:sp>
        <p:nvSpPr>
          <p:cNvPr id="11" name="TextBox 10"/>
          <p:cNvSpPr txBox="1"/>
          <p:nvPr/>
        </p:nvSpPr>
        <p:spPr>
          <a:xfrm>
            <a:off x="1234440" y="516178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Fairness programmes are not enough</a:t>
            </a:r>
          </a:p>
          <a:p>
            <a:pPr algn="l">
              <a:lnSpc>
                <a:spcPct val="105000"/>
              </a:lnSpc>
            </a:pPr>
            <a:r>
              <a:rPr sz="1250" b="0" i="0" dirty="0">
                <a:solidFill>
                  <a:srgbClr val="D9E2EA"/>
                </a:solidFill>
                <a:latin typeface="Calibri"/>
              </a:rPr>
              <a:t>Dehumanising management strips agency, and standard fairness initiatives fail to protect people from it.</a:t>
            </a:r>
          </a:p>
        </p:txBody>
      </p:sp>
      <p:sp>
        <p:nvSpPr>
          <p:cNvPr id="12" name="Rounded Rectangle 11"/>
          <p:cNvSpPr/>
          <p:nvPr/>
        </p:nvSpPr>
        <p:spPr>
          <a:xfrm>
            <a:off x="7909560" y="1691640"/>
            <a:ext cx="3733495" cy="2704514"/>
          </a:xfrm>
          <a:prstGeom prst="roundRect">
            <a:avLst>
              <a:gd name="adj" fmla="val 10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183879" y="1965960"/>
            <a:ext cx="3184855" cy="1689437"/>
          </a:xfrm>
          <a:prstGeom prst="rect">
            <a:avLst/>
          </a:prstGeom>
          <a:noFill/>
        </p:spPr>
        <p:txBody>
          <a:bodyPr wrap="square" lIns="0" tIns="0" rIns="0" bIns="0">
            <a:spAutoFit/>
          </a:bodyPr>
          <a:lstStyle/>
          <a:p>
            <a:pPr algn="l">
              <a:lnSpc>
                <a:spcPct val="110000"/>
              </a:lnSpc>
              <a:spcAft>
                <a:spcPts val="800"/>
              </a:spcAft>
            </a:pPr>
            <a:r>
              <a:rPr sz="4000" b="1" i="0" dirty="0">
                <a:solidFill>
                  <a:srgbClr val="0B2136"/>
                </a:solidFill>
                <a:latin typeface="Cambria"/>
              </a:rPr>
              <a:t>2026</a:t>
            </a:r>
          </a:p>
          <a:p>
            <a:pPr algn="l">
              <a:lnSpc>
                <a:spcPct val="112000"/>
              </a:lnSpc>
              <a:spcAft>
                <a:spcPts val="800"/>
              </a:spcAft>
            </a:pPr>
            <a:r>
              <a:rPr sz="1250" b="0" i="0" dirty="0">
                <a:solidFill>
                  <a:srgbClr val="0B2136"/>
                </a:solidFill>
                <a:latin typeface="Calibri"/>
              </a:rPr>
              <a:t>researchers found that dehumanising management drives severe burnout and a collapse in collaboration, and called for human centric leadership.</a:t>
            </a:r>
          </a:p>
          <a:p>
            <a:pPr algn="l">
              <a:lnSpc>
                <a:spcPct val="110000"/>
              </a:lnSpc>
            </a:pPr>
            <a:r>
              <a:rPr sz="1000" b="0" i="1" dirty="0">
                <a:solidFill>
                  <a:srgbClr val="0B2136"/>
                </a:solidFill>
                <a:latin typeface="Calibri"/>
              </a:rPr>
              <a:t>Source: Portland State University study, 2026</a:t>
            </a:r>
          </a:p>
        </p:txBody>
      </p:sp>
      <p:sp>
        <p:nvSpPr>
          <p:cNvPr id="14" name="TextBox 13"/>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A LESSON FROM MY WORLD</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Aviation learnt this the hard way</a:t>
            </a:r>
          </a:p>
        </p:txBody>
      </p:sp>
      <p:sp>
        <p:nvSpPr>
          <p:cNvPr id="4" name="Rounded Rectangle 3"/>
          <p:cNvSpPr/>
          <p:nvPr/>
        </p:nvSpPr>
        <p:spPr>
          <a:xfrm>
            <a:off x="548640" y="1783080"/>
            <a:ext cx="5394960" cy="2516358"/>
          </a:xfrm>
          <a:prstGeom prst="roundRect">
            <a:avLst>
              <a:gd name="adj" fmla="val 6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68680" y="2011680"/>
            <a:ext cx="4800600" cy="3840480"/>
          </a:xfrm>
          <a:prstGeom prst="rect">
            <a:avLst/>
          </a:prstGeom>
          <a:noFill/>
        </p:spPr>
        <p:txBody>
          <a:bodyPr wrap="square" lIns="0" tIns="0" rIns="0" bIns="0">
            <a:spAutoFit/>
          </a:bodyPr>
          <a:lstStyle/>
          <a:p>
            <a:pPr algn="l">
              <a:lnSpc>
                <a:spcPct val="110000"/>
              </a:lnSpc>
              <a:spcAft>
                <a:spcPts val="1000"/>
              </a:spcAft>
            </a:pPr>
            <a:r>
              <a:rPr sz="1900" b="1" i="0">
                <a:solidFill>
                  <a:srgbClr val="FFFFFF"/>
                </a:solidFill>
                <a:latin typeface="Cambria"/>
              </a:rPr>
              <a:t>THE OLD VIEW: HUMAN AS HAZARD</a:t>
            </a:r>
          </a:p>
          <a:p>
            <a:pPr marL="228600" indent="-228600" algn="l">
              <a:lnSpc>
                <a:spcPct val="110000"/>
              </a:lnSpc>
              <a:spcAft>
                <a:spcPts val="800"/>
              </a:spcAft>
              <a:buFont typeface="Arial"/>
              <a:buChar char="•"/>
            </a:pPr>
            <a:r>
              <a:rPr sz="1300" b="0" i="0">
                <a:solidFill>
                  <a:srgbClr val="D9E2EA"/>
                </a:solidFill>
                <a:latin typeface="Calibri"/>
              </a:rPr>
              <a:t>Count the errors and find someone to blame</a:t>
            </a:r>
          </a:p>
          <a:p>
            <a:pPr marL="228600" indent="-228600" algn="l">
              <a:lnSpc>
                <a:spcPct val="110000"/>
              </a:lnSpc>
              <a:spcAft>
                <a:spcPts val="800"/>
              </a:spcAft>
              <a:buFont typeface="Arial"/>
              <a:buChar char="•"/>
            </a:pPr>
            <a:r>
              <a:rPr sz="1300" b="0" i="0">
                <a:solidFill>
                  <a:srgbClr val="D9E2EA"/>
                </a:solidFill>
                <a:latin typeface="Calibri"/>
              </a:rPr>
              <a:t>Add controls, checklists and surveillance</a:t>
            </a:r>
          </a:p>
          <a:p>
            <a:pPr marL="228600" indent="-228600" algn="l">
              <a:lnSpc>
                <a:spcPct val="110000"/>
              </a:lnSpc>
              <a:spcAft>
                <a:spcPts val="800"/>
              </a:spcAft>
              <a:buFont typeface="Arial"/>
              <a:buChar char="•"/>
            </a:pPr>
            <a:r>
              <a:rPr sz="1300" b="0" i="0">
                <a:solidFill>
                  <a:srgbClr val="D9E2EA"/>
                </a:solidFill>
                <a:latin typeface="Calibri"/>
              </a:rPr>
              <a:t>Design the human out of the system</a:t>
            </a:r>
          </a:p>
          <a:p>
            <a:pPr marL="228600" indent="-228600" algn="l">
              <a:lnSpc>
                <a:spcPct val="110000"/>
              </a:lnSpc>
              <a:spcAft>
                <a:spcPts val="800"/>
              </a:spcAft>
              <a:buFont typeface="Arial"/>
              <a:buChar char="•"/>
            </a:pPr>
            <a:r>
              <a:rPr sz="1300" b="0" i="0">
                <a:solidFill>
                  <a:srgbClr val="D9E2EA"/>
                </a:solidFill>
                <a:latin typeface="Calibri"/>
              </a:rPr>
              <a:t>Treat people as the problem to be managed</a:t>
            </a:r>
          </a:p>
        </p:txBody>
      </p:sp>
      <p:sp>
        <p:nvSpPr>
          <p:cNvPr id="6" name="Rounded Rectangle 5"/>
          <p:cNvSpPr/>
          <p:nvPr/>
        </p:nvSpPr>
        <p:spPr>
          <a:xfrm>
            <a:off x="6263640" y="1783080"/>
            <a:ext cx="5394960" cy="2516358"/>
          </a:xfrm>
          <a:prstGeom prst="roundRect">
            <a:avLst>
              <a:gd name="adj" fmla="val 6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79" y="2011680"/>
            <a:ext cx="4800600" cy="3840480"/>
          </a:xfrm>
          <a:prstGeom prst="rect">
            <a:avLst/>
          </a:prstGeom>
          <a:noFill/>
        </p:spPr>
        <p:txBody>
          <a:bodyPr wrap="square" lIns="0" tIns="0" rIns="0" bIns="0">
            <a:spAutoFit/>
          </a:bodyPr>
          <a:lstStyle/>
          <a:p>
            <a:pPr algn="l">
              <a:lnSpc>
                <a:spcPct val="110000"/>
              </a:lnSpc>
              <a:spcAft>
                <a:spcPts val="1000"/>
              </a:spcAft>
            </a:pPr>
            <a:r>
              <a:rPr sz="1900" b="1" i="0">
                <a:solidFill>
                  <a:srgbClr val="0B2136"/>
                </a:solidFill>
                <a:latin typeface="Cambria"/>
              </a:rPr>
              <a:t>THE NEW VIEW: HUMAN AS ASSET</a:t>
            </a:r>
          </a:p>
          <a:p>
            <a:pPr marL="228600" indent="-228600" algn="l">
              <a:lnSpc>
                <a:spcPct val="110000"/>
              </a:lnSpc>
              <a:spcAft>
                <a:spcPts val="800"/>
              </a:spcAft>
              <a:buFont typeface="Arial"/>
              <a:buChar char="•"/>
            </a:pPr>
            <a:r>
              <a:rPr sz="1300" b="0" i="0">
                <a:solidFill>
                  <a:srgbClr val="0B2136"/>
                </a:solidFill>
                <a:latin typeface="Calibri"/>
              </a:rPr>
              <a:t>People create safety and success every day</a:t>
            </a:r>
          </a:p>
          <a:p>
            <a:pPr marL="228600" indent="-228600" algn="l">
              <a:lnSpc>
                <a:spcPct val="110000"/>
              </a:lnSpc>
              <a:spcAft>
                <a:spcPts val="800"/>
              </a:spcAft>
              <a:buFont typeface="Arial"/>
              <a:buChar char="•"/>
            </a:pPr>
            <a:r>
              <a:rPr sz="1300" b="0" i="0">
                <a:solidFill>
                  <a:srgbClr val="0B2136"/>
                </a:solidFill>
                <a:latin typeface="Calibri"/>
              </a:rPr>
              <a:t>Human adaptability is the intelligence of the system</a:t>
            </a:r>
          </a:p>
          <a:p>
            <a:pPr marL="228600" indent="-228600" algn="l">
              <a:lnSpc>
                <a:spcPct val="110000"/>
              </a:lnSpc>
              <a:spcAft>
                <a:spcPts val="800"/>
              </a:spcAft>
              <a:buFont typeface="Arial"/>
              <a:buChar char="•"/>
            </a:pPr>
            <a:r>
              <a:rPr sz="1300" b="0" i="0">
                <a:solidFill>
                  <a:srgbClr val="0B2136"/>
                </a:solidFill>
                <a:latin typeface="Calibri"/>
              </a:rPr>
              <a:t>Understand normal work, not only failures</a:t>
            </a:r>
          </a:p>
          <a:p>
            <a:pPr marL="228600" indent="-228600" algn="l">
              <a:lnSpc>
                <a:spcPct val="110000"/>
              </a:lnSpc>
              <a:spcAft>
                <a:spcPts val="800"/>
              </a:spcAft>
              <a:buFont typeface="Arial"/>
              <a:buChar char="•"/>
            </a:pPr>
            <a:r>
              <a:rPr sz="1300" b="0" i="0">
                <a:solidFill>
                  <a:srgbClr val="0B2136"/>
                </a:solidFill>
                <a:latin typeface="Calibri"/>
              </a:rPr>
              <a:t>Build just culture, trust and honest reporting</a:t>
            </a:r>
          </a:p>
        </p:txBody>
      </p:sp>
      <p:sp>
        <p:nvSpPr>
          <p:cNvPr id="8" name="TextBox 7"/>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17</a:t>
            </a:r>
          </a:p>
        </p:txBody>
      </p:sp>
      <p:pic>
        <p:nvPicPr>
          <p:cNvPr id="1026" name="Picture 2" descr="Airplane landing at an airport with control tower. photo – Free Travel Image on Unsplash">
            <a:extLst>
              <a:ext uri="{FF2B5EF4-FFF2-40B4-BE49-F238E27FC236}">
                <a16:creationId xmlns:a16="http://schemas.microsoft.com/office/drawing/2014/main" id="{663517B8-54AE-1E5E-2995-A22290205B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6120" y="4085981"/>
            <a:ext cx="5168118" cy="27720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THE ALTERNATIVE</a:t>
            </a:r>
          </a:p>
        </p:txBody>
      </p:sp>
      <p:sp>
        <p:nvSpPr>
          <p:cNvPr id="3" name="TextBox 2"/>
          <p:cNvSpPr txBox="1"/>
          <p:nvPr/>
        </p:nvSpPr>
        <p:spPr>
          <a:xfrm>
            <a:off x="548640" y="658368"/>
            <a:ext cx="10698480" cy="468333"/>
          </a:xfrm>
          <a:prstGeom prst="rect">
            <a:avLst/>
          </a:prstGeom>
          <a:noFill/>
        </p:spPr>
        <p:txBody>
          <a:bodyPr wrap="square" lIns="0" tIns="0" rIns="0" bIns="0">
            <a:spAutoFit/>
          </a:bodyPr>
          <a:lstStyle/>
          <a:p>
            <a:pPr algn="l">
              <a:lnSpc>
                <a:spcPct val="110000"/>
              </a:lnSpc>
            </a:pPr>
            <a:r>
              <a:rPr sz="3000" b="1" i="0" dirty="0">
                <a:solidFill>
                  <a:srgbClr val="FFFFFF"/>
                </a:solidFill>
                <a:latin typeface="Cambria"/>
              </a:rPr>
              <a:t>Heart count: five things every employee is silently asking for</a:t>
            </a:r>
          </a:p>
        </p:txBody>
      </p:sp>
      <p:sp>
        <p:nvSpPr>
          <p:cNvPr id="4" name="Rounded Rectangle 3"/>
          <p:cNvSpPr/>
          <p:nvPr/>
        </p:nvSpPr>
        <p:spPr>
          <a:xfrm>
            <a:off x="548640" y="4617720"/>
            <a:ext cx="2057400" cy="1280160"/>
          </a:xfrm>
          <a:prstGeom prst="roundRect">
            <a:avLst>
              <a:gd name="adj" fmla="val 5000"/>
            </a:avLst>
          </a:prstGeom>
          <a:solidFill>
            <a:srgbClr val="3C2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85800" y="4727448"/>
            <a:ext cx="1783080" cy="1060704"/>
          </a:xfrm>
          <a:prstGeom prst="rect">
            <a:avLst/>
          </a:prstGeom>
          <a:noFill/>
        </p:spPr>
        <p:txBody>
          <a:bodyPr wrap="square" lIns="0" tIns="0" rIns="0" bIns="0">
            <a:spAutoFit/>
          </a:bodyPr>
          <a:lstStyle/>
          <a:p>
            <a:pPr algn="l">
              <a:lnSpc>
                <a:spcPct val="110000"/>
              </a:lnSpc>
            </a:pPr>
            <a:r>
              <a:rPr sz="1400" b="1" i="0" dirty="0">
                <a:solidFill>
                  <a:srgbClr val="F09AA6"/>
                </a:solidFill>
                <a:latin typeface="Calibri"/>
              </a:rPr>
              <a:t>1. Seen</a:t>
            </a:r>
          </a:p>
          <a:p>
            <a:pPr algn="l">
              <a:lnSpc>
                <a:spcPct val="105000"/>
              </a:lnSpc>
            </a:pPr>
            <a:r>
              <a:rPr sz="1100" b="0" i="0" dirty="0">
                <a:solidFill>
                  <a:srgbClr val="D9E2EA"/>
                </a:solidFill>
                <a:latin typeface="Calibri"/>
              </a:rPr>
              <a:t>Known beyond the job title</a:t>
            </a:r>
          </a:p>
        </p:txBody>
      </p:sp>
      <p:sp>
        <p:nvSpPr>
          <p:cNvPr id="6" name="Rounded Rectangle 5"/>
          <p:cNvSpPr/>
          <p:nvPr/>
        </p:nvSpPr>
        <p:spPr>
          <a:xfrm>
            <a:off x="2743200" y="3931920"/>
            <a:ext cx="2057400" cy="1965960"/>
          </a:xfrm>
          <a:prstGeom prst="roundRect">
            <a:avLst>
              <a:gd name="adj" fmla="val 5000"/>
            </a:avLst>
          </a:prstGeom>
          <a:solidFill>
            <a:srgbClr val="3C2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2880360" y="4041648"/>
            <a:ext cx="1783080" cy="1746504"/>
          </a:xfrm>
          <a:prstGeom prst="rect">
            <a:avLst/>
          </a:prstGeom>
          <a:noFill/>
        </p:spPr>
        <p:txBody>
          <a:bodyPr wrap="square" lIns="0" tIns="0" rIns="0" bIns="0">
            <a:spAutoFit/>
          </a:bodyPr>
          <a:lstStyle/>
          <a:p>
            <a:pPr algn="l">
              <a:lnSpc>
                <a:spcPct val="110000"/>
              </a:lnSpc>
            </a:pPr>
            <a:r>
              <a:rPr sz="1400" b="1" i="0">
                <a:solidFill>
                  <a:srgbClr val="F09AA6"/>
                </a:solidFill>
                <a:latin typeface="Calibri"/>
              </a:rPr>
              <a:t>2. Safe</a:t>
            </a:r>
          </a:p>
          <a:p>
            <a:pPr algn="l">
              <a:lnSpc>
                <a:spcPct val="105000"/>
              </a:lnSpc>
            </a:pPr>
            <a:r>
              <a:rPr sz="1100" b="0" i="0">
                <a:solidFill>
                  <a:srgbClr val="D9E2EA"/>
                </a:solidFill>
                <a:latin typeface="Calibri"/>
              </a:rPr>
              <a:t>Able to speak up without fear</a:t>
            </a:r>
          </a:p>
        </p:txBody>
      </p:sp>
      <p:sp>
        <p:nvSpPr>
          <p:cNvPr id="8" name="Rounded Rectangle 7"/>
          <p:cNvSpPr/>
          <p:nvPr/>
        </p:nvSpPr>
        <p:spPr>
          <a:xfrm>
            <a:off x="4937759" y="3246120"/>
            <a:ext cx="2057400" cy="2651760"/>
          </a:xfrm>
          <a:prstGeom prst="roundRect">
            <a:avLst>
              <a:gd name="adj" fmla="val 5000"/>
            </a:avLst>
          </a:prstGeom>
          <a:solidFill>
            <a:srgbClr val="5C4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074920" y="3355848"/>
            <a:ext cx="1783080" cy="2432304"/>
          </a:xfrm>
          <a:prstGeom prst="rect">
            <a:avLst/>
          </a:prstGeom>
          <a:noFill/>
        </p:spPr>
        <p:txBody>
          <a:bodyPr wrap="square" lIns="0" tIns="0" rIns="0" bIns="0">
            <a:spAutoFit/>
          </a:bodyPr>
          <a:lstStyle/>
          <a:p>
            <a:pPr algn="l">
              <a:lnSpc>
                <a:spcPct val="110000"/>
              </a:lnSpc>
            </a:pPr>
            <a:r>
              <a:rPr sz="1400" b="1" i="0">
                <a:solidFill>
                  <a:srgbClr val="FEC000"/>
                </a:solidFill>
                <a:latin typeface="Calibri"/>
              </a:rPr>
              <a:t>3. Belonging</a:t>
            </a:r>
          </a:p>
          <a:p>
            <a:pPr algn="l">
              <a:lnSpc>
                <a:spcPct val="105000"/>
              </a:lnSpc>
            </a:pPr>
            <a:r>
              <a:rPr sz="1100" b="0" i="0">
                <a:solidFill>
                  <a:srgbClr val="D9E2EA"/>
                </a:solidFill>
                <a:latin typeface="Calibri"/>
              </a:rPr>
              <a:t>Connected to a team that cares</a:t>
            </a:r>
          </a:p>
        </p:txBody>
      </p:sp>
      <p:sp>
        <p:nvSpPr>
          <p:cNvPr id="10" name="Rounded Rectangle 9"/>
          <p:cNvSpPr/>
          <p:nvPr/>
        </p:nvSpPr>
        <p:spPr>
          <a:xfrm>
            <a:off x="7132319" y="2560320"/>
            <a:ext cx="2057400" cy="3337560"/>
          </a:xfrm>
          <a:prstGeom prst="roundRect">
            <a:avLst>
              <a:gd name="adj" fmla="val 5000"/>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269479" y="2670048"/>
            <a:ext cx="1783080" cy="3118104"/>
          </a:xfrm>
          <a:prstGeom prst="rect">
            <a:avLst/>
          </a:prstGeom>
          <a:noFill/>
        </p:spPr>
        <p:txBody>
          <a:bodyPr wrap="square" lIns="0" tIns="0" rIns="0" bIns="0">
            <a:spAutoFit/>
          </a:bodyPr>
          <a:lstStyle/>
          <a:p>
            <a:pPr algn="l">
              <a:lnSpc>
                <a:spcPct val="110000"/>
              </a:lnSpc>
            </a:pPr>
            <a:r>
              <a:rPr sz="1400" b="1" i="0">
                <a:solidFill>
                  <a:srgbClr val="FFFFFF"/>
                </a:solidFill>
                <a:latin typeface="Calibri"/>
              </a:rPr>
              <a:t>4. Growing</a:t>
            </a:r>
          </a:p>
          <a:p>
            <a:pPr algn="l">
              <a:lnSpc>
                <a:spcPct val="105000"/>
              </a:lnSpc>
            </a:pPr>
            <a:r>
              <a:rPr sz="1100" b="0" i="0">
                <a:solidFill>
                  <a:srgbClr val="D9E2EA"/>
                </a:solidFill>
                <a:latin typeface="Calibri"/>
              </a:rPr>
              <a:t>Developing, not only producing</a:t>
            </a:r>
          </a:p>
        </p:txBody>
      </p:sp>
      <p:sp>
        <p:nvSpPr>
          <p:cNvPr id="12" name="Rounded Rectangle 11"/>
          <p:cNvSpPr/>
          <p:nvPr/>
        </p:nvSpPr>
        <p:spPr>
          <a:xfrm>
            <a:off x="9326880" y="1874519"/>
            <a:ext cx="2057400" cy="4023360"/>
          </a:xfrm>
          <a:prstGeom prst="roundRect">
            <a:avLst>
              <a:gd name="adj" fmla="val 5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464040" y="1984248"/>
            <a:ext cx="1783080" cy="585288"/>
          </a:xfrm>
          <a:prstGeom prst="rect">
            <a:avLst/>
          </a:prstGeom>
          <a:noFill/>
        </p:spPr>
        <p:txBody>
          <a:bodyPr wrap="square" lIns="0" tIns="0" rIns="0" bIns="0">
            <a:spAutoFit/>
          </a:bodyPr>
          <a:lstStyle/>
          <a:p>
            <a:pPr algn="l">
              <a:lnSpc>
                <a:spcPct val="110000"/>
              </a:lnSpc>
            </a:pPr>
            <a:r>
              <a:rPr sz="1400" b="1" i="0" dirty="0">
                <a:solidFill>
                  <a:srgbClr val="0B2136"/>
                </a:solidFill>
                <a:latin typeface="Calibri"/>
              </a:rPr>
              <a:t>5. Mattering</a:t>
            </a:r>
          </a:p>
          <a:p>
            <a:pPr algn="l">
              <a:lnSpc>
                <a:spcPct val="105000"/>
              </a:lnSpc>
            </a:pPr>
            <a:r>
              <a:rPr sz="1100" b="0" i="0" dirty="0">
                <a:solidFill>
                  <a:srgbClr val="0B2136"/>
                </a:solidFill>
                <a:latin typeface="Calibri"/>
              </a:rPr>
              <a:t>Valued as a person who adds value</a:t>
            </a:r>
          </a:p>
        </p:txBody>
      </p:sp>
      <p:sp>
        <p:nvSpPr>
          <p:cNvPr id="14" name="TextBox 13"/>
          <p:cNvSpPr txBox="1"/>
          <p:nvPr/>
        </p:nvSpPr>
        <p:spPr>
          <a:xfrm>
            <a:off x="548640" y="6126480"/>
            <a:ext cx="11064240" cy="457200"/>
          </a:xfrm>
          <a:prstGeom prst="rect">
            <a:avLst/>
          </a:prstGeom>
          <a:noFill/>
        </p:spPr>
        <p:txBody>
          <a:bodyPr wrap="square" lIns="0" tIns="0" rIns="0" bIns="0">
            <a:spAutoFit/>
          </a:bodyPr>
          <a:lstStyle/>
          <a:p>
            <a:pPr algn="l">
              <a:lnSpc>
                <a:spcPct val="110000"/>
              </a:lnSpc>
            </a:pPr>
            <a:r>
              <a:rPr sz="1350" b="0" i="1">
                <a:solidFill>
                  <a:srgbClr val="8CA0B3"/>
                </a:solidFill>
                <a:latin typeface="Calibri"/>
              </a:rPr>
              <a:t>Heart count treats people as whole human beings, not units of capacity. Head count asks how many. Heart count asks how well.</a:t>
            </a:r>
          </a:p>
        </p:txBody>
      </p:sp>
      <p:sp>
        <p:nvSpPr>
          <p:cNvPr id="15" name="TextBox 14"/>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18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63040" y="2057400"/>
            <a:ext cx="9326880" cy="1058623"/>
          </a:xfrm>
          <a:prstGeom prst="rect">
            <a:avLst/>
          </a:prstGeom>
          <a:noFill/>
        </p:spPr>
        <p:txBody>
          <a:bodyPr wrap="square" lIns="0" tIns="0" rIns="0" bIns="0">
            <a:spAutoFit/>
          </a:bodyPr>
          <a:lstStyle/>
          <a:p>
            <a:pPr algn="l">
              <a:lnSpc>
                <a:spcPct val="112000"/>
              </a:lnSpc>
            </a:pPr>
            <a:r>
              <a:rPr lang="en-ZA" sz="3200" b="0" i="1" dirty="0">
                <a:solidFill>
                  <a:srgbClr val="FFFFFF"/>
                </a:solidFill>
                <a:latin typeface="Cambria"/>
              </a:rPr>
              <a:t>		</a:t>
            </a:r>
            <a:r>
              <a:rPr sz="3200" b="0" i="1" dirty="0" err="1">
                <a:solidFill>
                  <a:srgbClr val="FFFFFF"/>
                </a:solidFill>
                <a:latin typeface="Cambria"/>
              </a:rPr>
              <a:t>Umuntu</a:t>
            </a:r>
            <a:r>
              <a:rPr sz="3200" b="0" i="1" dirty="0">
                <a:solidFill>
                  <a:srgbClr val="FFFFFF"/>
                </a:solidFill>
                <a:latin typeface="Cambria"/>
              </a:rPr>
              <a:t> </a:t>
            </a:r>
            <a:r>
              <a:rPr sz="3200" b="0" i="1" dirty="0" err="1">
                <a:solidFill>
                  <a:srgbClr val="FFFFFF"/>
                </a:solidFill>
                <a:latin typeface="Cambria"/>
              </a:rPr>
              <a:t>ngumuntu</a:t>
            </a:r>
            <a:r>
              <a:rPr sz="3200" b="0" i="1" dirty="0">
                <a:solidFill>
                  <a:srgbClr val="FFFFFF"/>
                </a:solidFill>
                <a:latin typeface="Cambria"/>
              </a:rPr>
              <a:t> </a:t>
            </a:r>
            <a:r>
              <a:rPr sz="3200" b="0" i="1" dirty="0" err="1">
                <a:solidFill>
                  <a:srgbClr val="FFFFFF"/>
                </a:solidFill>
                <a:latin typeface="Cambria"/>
              </a:rPr>
              <a:t>ngabantu</a:t>
            </a:r>
            <a:r>
              <a:rPr sz="3200" b="0" i="1" dirty="0">
                <a:solidFill>
                  <a:srgbClr val="FFFFFF"/>
                </a:solidFill>
                <a:latin typeface="Cambria"/>
              </a:rPr>
              <a:t>.</a:t>
            </a:r>
          </a:p>
          <a:p>
            <a:pPr algn="l">
              <a:lnSpc>
                <a:spcPct val="112000"/>
              </a:lnSpc>
            </a:pPr>
            <a:r>
              <a:rPr sz="3200" b="0" i="1" dirty="0">
                <a:solidFill>
                  <a:srgbClr val="FFFFFF"/>
                </a:solidFill>
                <a:latin typeface="Cambria"/>
              </a:rPr>
              <a:t>A person is a person through other people.</a:t>
            </a:r>
          </a:p>
        </p:txBody>
      </p:sp>
      <p:sp>
        <p:nvSpPr>
          <p:cNvPr id="4" name="TextBox 3"/>
          <p:cNvSpPr txBox="1"/>
          <p:nvPr/>
        </p:nvSpPr>
        <p:spPr>
          <a:xfrm>
            <a:off x="1463040" y="4480560"/>
            <a:ext cx="8778240" cy="457200"/>
          </a:xfrm>
          <a:prstGeom prst="rect">
            <a:avLst/>
          </a:prstGeom>
          <a:noFill/>
        </p:spPr>
        <p:txBody>
          <a:bodyPr wrap="square" lIns="0" tIns="0" rIns="0" bIns="0">
            <a:spAutoFit/>
          </a:bodyPr>
          <a:lstStyle/>
          <a:p>
            <a:pPr algn="l">
              <a:lnSpc>
                <a:spcPct val="110000"/>
              </a:lnSpc>
            </a:pPr>
            <a:r>
              <a:rPr sz="1500" b="0" i="0">
                <a:solidFill>
                  <a:srgbClr val="D9E2EA"/>
                </a:solidFill>
                <a:latin typeface="Calibri"/>
              </a:rPr>
              <a:t>The Ubuntu philosophy. An organisation is only as human as the way it treats its people.</a:t>
            </a:r>
          </a:p>
        </p:txBody>
      </p:sp>
      <p:sp>
        <p:nvSpPr>
          <p:cNvPr id="5" name="TextBox 4"/>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21</a:t>
            </a:r>
          </a:p>
        </p:txBody>
      </p:sp>
      <p:pic>
        <p:nvPicPr>
          <p:cNvPr id="7" name="Picture 6">
            <a:extLst>
              <a:ext uri="{FF2B5EF4-FFF2-40B4-BE49-F238E27FC236}">
                <a16:creationId xmlns:a16="http://schemas.microsoft.com/office/drawing/2014/main" id="{ACF7A3D3-26E8-87C9-C931-F64D8FBB4A18}"/>
              </a:ext>
            </a:extLst>
          </p:cNvPr>
          <p:cNvPicPr>
            <a:picLocks noChangeAspect="1"/>
          </p:cNvPicPr>
          <p:nvPr/>
        </p:nvPicPr>
        <p:blipFill>
          <a:blip r:embed="rId3"/>
          <a:stretch>
            <a:fillRect/>
          </a:stretch>
        </p:blipFill>
        <p:spPr>
          <a:xfrm>
            <a:off x="9191625" y="3857625"/>
            <a:ext cx="3000375" cy="30003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THE SHIFT</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From head count to heart count</a:t>
            </a:r>
          </a:p>
        </p:txBody>
      </p:sp>
      <p:sp>
        <p:nvSpPr>
          <p:cNvPr id="4" name="Rounded Rectangle 3"/>
          <p:cNvSpPr/>
          <p:nvPr/>
        </p:nvSpPr>
        <p:spPr>
          <a:xfrm>
            <a:off x="548640" y="173736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77240"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1</a:t>
            </a:r>
          </a:p>
        </p:txBody>
      </p:sp>
      <p:sp>
        <p:nvSpPr>
          <p:cNvPr id="6" name="TextBox 5"/>
          <p:cNvSpPr txBox="1"/>
          <p:nvPr/>
        </p:nvSpPr>
        <p:spPr>
          <a:xfrm>
            <a:off x="1325880" y="190195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Capacity, not cost</a:t>
            </a:r>
          </a:p>
          <a:p>
            <a:pPr algn="l">
              <a:lnSpc>
                <a:spcPct val="105000"/>
              </a:lnSpc>
            </a:pPr>
            <a:r>
              <a:rPr sz="1150" b="0" i="0">
                <a:solidFill>
                  <a:srgbClr val="D9E2EA"/>
                </a:solidFill>
                <a:latin typeface="Calibri"/>
              </a:rPr>
              <a:t>Grow people as capacity instead of minimising them as a cost on a line.</a:t>
            </a:r>
          </a:p>
        </p:txBody>
      </p:sp>
      <p:sp>
        <p:nvSpPr>
          <p:cNvPr id="7" name="Rounded Rectangle 6"/>
          <p:cNvSpPr/>
          <p:nvPr/>
        </p:nvSpPr>
        <p:spPr>
          <a:xfrm>
            <a:off x="4322978" y="173736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4551578"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2</a:t>
            </a:r>
          </a:p>
        </p:txBody>
      </p:sp>
      <p:sp>
        <p:nvSpPr>
          <p:cNvPr id="9" name="TextBox 8"/>
          <p:cNvSpPr txBox="1"/>
          <p:nvPr/>
        </p:nvSpPr>
        <p:spPr>
          <a:xfrm>
            <a:off x="5100218" y="190195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Trust, not surveillance</a:t>
            </a:r>
          </a:p>
          <a:p>
            <a:pPr algn="l">
              <a:lnSpc>
                <a:spcPct val="105000"/>
              </a:lnSpc>
            </a:pPr>
            <a:r>
              <a:rPr sz="1150" b="0" i="0">
                <a:solidFill>
                  <a:srgbClr val="D9E2EA"/>
                </a:solidFill>
                <a:latin typeface="Calibri"/>
              </a:rPr>
              <a:t>Clear expectations and earned trust instead of monitoring and control.</a:t>
            </a:r>
          </a:p>
        </p:txBody>
      </p:sp>
      <p:sp>
        <p:nvSpPr>
          <p:cNvPr id="10" name="Rounded Rectangle 9"/>
          <p:cNvSpPr/>
          <p:nvPr/>
        </p:nvSpPr>
        <p:spPr>
          <a:xfrm>
            <a:off x="8097316" y="173736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325916"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3</a:t>
            </a:r>
          </a:p>
        </p:txBody>
      </p:sp>
      <p:sp>
        <p:nvSpPr>
          <p:cNvPr id="12" name="TextBox 11"/>
          <p:cNvSpPr txBox="1"/>
          <p:nvPr/>
        </p:nvSpPr>
        <p:spPr>
          <a:xfrm>
            <a:off x="8874556" y="190195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Conversations, not scores</a:t>
            </a:r>
          </a:p>
          <a:p>
            <a:pPr algn="l">
              <a:lnSpc>
                <a:spcPct val="105000"/>
              </a:lnSpc>
            </a:pPr>
            <a:r>
              <a:rPr sz="1150" b="0" i="0">
                <a:solidFill>
                  <a:srgbClr val="D9E2EA"/>
                </a:solidFill>
                <a:latin typeface="Calibri"/>
              </a:rPr>
              <a:t>Ongoing honest conversations instead of one annual engagement number.</a:t>
            </a:r>
          </a:p>
        </p:txBody>
      </p:sp>
      <p:sp>
        <p:nvSpPr>
          <p:cNvPr id="13" name="Rounded Rectangle 12"/>
          <p:cNvSpPr/>
          <p:nvPr/>
        </p:nvSpPr>
        <p:spPr>
          <a:xfrm>
            <a:off x="548640" y="404622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777240" y="4247388"/>
            <a:ext cx="411480" cy="411480"/>
          </a:xfrm>
          <a:prstGeom prst="ellipse">
            <a:avLst/>
          </a:prstGeom>
          <a:solidFill>
            <a:srgbClr val="C0504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4</a:t>
            </a:r>
          </a:p>
        </p:txBody>
      </p:sp>
      <p:sp>
        <p:nvSpPr>
          <p:cNvPr id="15" name="TextBox 14"/>
          <p:cNvSpPr txBox="1"/>
          <p:nvPr/>
        </p:nvSpPr>
        <p:spPr>
          <a:xfrm>
            <a:off x="1325880" y="421081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Humane work, not perks</a:t>
            </a:r>
          </a:p>
          <a:p>
            <a:pPr algn="l">
              <a:lnSpc>
                <a:spcPct val="105000"/>
              </a:lnSpc>
            </a:pPr>
            <a:r>
              <a:rPr sz="1150" b="0" i="0">
                <a:solidFill>
                  <a:srgbClr val="D9E2EA"/>
                </a:solidFill>
                <a:latin typeface="Calibri"/>
              </a:rPr>
              <a:t>Redesign workload, staffing and rest instead of adding wellness apps at the edges.</a:t>
            </a:r>
          </a:p>
        </p:txBody>
      </p:sp>
      <p:sp>
        <p:nvSpPr>
          <p:cNvPr id="16" name="Rounded Rectangle 15"/>
          <p:cNvSpPr/>
          <p:nvPr/>
        </p:nvSpPr>
        <p:spPr>
          <a:xfrm>
            <a:off x="4322978" y="404622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4551578" y="424738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5</a:t>
            </a:r>
          </a:p>
        </p:txBody>
      </p:sp>
      <p:sp>
        <p:nvSpPr>
          <p:cNvPr id="18" name="TextBox 17"/>
          <p:cNvSpPr txBox="1"/>
          <p:nvPr/>
        </p:nvSpPr>
        <p:spPr>
          <a:xfrm>
            <a:off x="5100218" y="421081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Change with people</a:t>
            </a:r>
          </a:p>
          <a:p>
            <a:pPr algn="l">
              <a:lnSpc>
                <a:spcPct val="105000"/>
              </a:lnSpc>
            </a:pPr>
            <a:r>
              <a:rPr sz="1150" b="0" i="0">
                <a:solidFill>
                  <a:srgbClr val="D9E2EA"/>
                </a:solidFill>
                <a:latin typeface="Calibri"/>
              </a:rPr>
              <a:t>Involve people in change from the start instead of doing change to them.</a:t>
            </a:r>
          </a:p>
        </p:txBody>
      </p:sp>
      <p:sp>
        <p:nvSpPr>
          <p:cNvPr id="19" name="Rounded Rectangle 18"/>
          <p:cNvSpPr/>
          <p:nvPr/>
        </p:nvSpPr>
        <p:spPr>
          <a:xfrm>
            <a:off x="8097316" y="404622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8325916" y="424738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6</a:t>
            </a:r>
          </a:p>
        </p:txBody>
      </p:sp>
      <p:sp>
        <p:nvSpPr>
          <p:cNvPr id="21" name="TextBox 20"/>
          <p:cNvSpPr txBox="1"/>
          <p:nvPr/>
        </p:nvSpPr>
        <p:spPr>
          <a:xfrm>
            <a:off x="8874556" y="421081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Dignity in transitions</a:t>
            </a:r>
          </a:p>
          <a:p>
            <a:pPr algn="l">
              <a:lnSpc>
                <a:spcPct val="105000"/>
              </a:lnSpc>
            </a:pPr>
            <a:r>
              <a:rPr sz="1150" b="0" i="0">
                <a:solidFill>
                  <a:srgbClr val="D9E2EA"/>
                </a:solidFill>
                <a:latin typeface="Calibri"/>
              </a:rPr>
              <a:t>Exits handled face to face and with care instead of careers ended by email.</a:t>
            </a:r>
          </a:p>
        </p:txBody>
      </p:sp>
      <p:sp>
        <p:nvSpPr>
          <p:cNvPr id="22" name="TextBox 21"/>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5" grpId="0"/>
      <p:bldP spid="18"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THE PLAYBOOK</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Five practices that re humanise an organisation</a:t>
            </a:r>
          </a:p>
        </p:txBody>
      </p:sp>
      <p:sp>
        <p:nvSpPr>
          <p:cNvPr id="4" name="Oval 3"/>
          <p:cNvSpPr/>
          <p:nvPr/>
        </p:nvSpPr>
        <p:spPr>
          <a:xfrm>
            <a:off x="548640" y="173736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dirty="0">
                <a:solidFill>
                  <a:srgbClr val="FFFFFF"/>
                </a:solidFill>
                <a:latin typeface="Calibri"/>
              </a:rPr>
              <a:t>1</a:t>
            </a:r>
          </a:p>
        </p:txBody>
      </p:sp>
      <p:sp>
        <p:nvSpPr>
          <p:cNvPr id="5" name="TextBox 4"/>
          <p:cNvSpPr txBox="1"/>
          <p:nvPr/>
        </p:nvSpPr>
        <p:spPr>
          <a:xfrm>
            <a:off x="1234440" y="1664208"/>
            <a:ext cx="10195560" cy="91440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See the person</a:t>
            </a:r>
          </a:p>
          <a:p>
            <a:pPr algn="l">
              <a:lnSpc>
                <a:spcPct val="105000"/>
              </a:lnSpc>
            </a:pPr>
            <a:r>
              <a:rPr sz="1250" b="0" i="0">
                <a:solidFill>
                  <a:srgbClr val="D9E2EA"/>
                </a:solidFill>
                <a:latin typeface="Calibri"/>
              </a:rPr>
              <a:t>Leaders who know their people beyond the job title, present in the work, not merely informed by dashboards.</a:t>
            </a:r>
          </a:p>
        </p:txBody>
      </p:sp>
      <p:sp>
        <p:nvSpPr>
          <p:cNvPr id="6" name="Oval 5"/>
          <p:cNvSpPr/>
          <p:nvPr/>
        </p:nvSpPr>
        <p:spPr>
          <a:xfrm>
            <a:off x="548640" y="265176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2</a:t>
            </a:r>
          </a:p>
        </p:txBody>
      </p:sp>
      <p:sp>
        <p:nvSpPr>
          <p:cNvPr id="7" name="TextBox 6"/>
          <p:cNvSpPr txBox="1"/>
          <p:nvPr/>
        </p:nvSpPr>
        <p:spPr>
          <a:xfrm>
            <a:off x="1234440" y="2578608"/>
            <a:ext cx="10195560" cy="91440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Design humane work</a:t>
            </a:r>
          </a:p>
          <a:p>
            <a:pPr algn="l">
              <a:lnSpc>
                <a:spcPct val="105000"/>
              </a:lnSpc>
            </a:pPr>
            <a:r>
              <a:rPr sz="1250" b="0" i="0">
                <a:solidFill>
                  <a:srgbClr val="D9E2EA"/>
                </a:solidFill>
                <a:latin typeface="Calibri"/>
              </a:rPr>
              <a:t>Workload, staffing, rest and recovery planned around human limits. Fatigue is a system risk, never a personal weakness.</a:t>
            </a:r>
          </a:p>
        </p:txBody>
      </p:sp>
      <p:sp>
        <p:nvSpPr>
          <p:cNvPr id="8" name="Oval 7"/>
          <p:cNvSpPr/>
          <p:nvPr/>
        </p:nvSpPr>
        <p:spPr>
          <a:xfrm>
            <a:off x="548640" y="356616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3</a:t>
            </a:r>
          </a:p>
        </p:txBody>
      </p:sp>
      <p:sp>
        <p:nvSpPr>
          <p:cNvPr id="9" name="TextBox 8"/>
          <p:cNvSpPr txBox="1"/>
          <p:nvPr/>
        </p:nvSpPr>
        <p:spPr>
          <a:xfrm>
            <a:off x="1234440" y="3493008"/>
            <a:ext cx="10195560" cy="91440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Build safety to speak</a:t>
            </a:r>
          </a:p>
          <a:p>
            <a:pPr algn="l">
              <a:lnSpc>
                <a:spcPct val="105000"/>
              </a:lnSpc>
            </a:pPr>
            <a:r>
              <a:rPr sz="1250" b="0" i="0">
                <a:solidFill>
                  <a:srgbClr val="D9E2EA"/>
                </a:solidFill>
                <a:latin typeface="Calibri"/>
              </a:rPr>
              <a:t>Psychological safety and a just culture, where people can raise problems and admit error without fear.</a:t>
            </a:r>
          </a:p>
        </p:txBody>
      </p:sp>
      <p:sp>
        <p:nvSpPr>
          <p:cNvPr id="10" name="Oval 9"/>
          <p:cNvSpPr/>
          <p:nvPr/>
        </p:nvSpPr>
        <p:spPr>
          <a:xfrm>
            <a:off x="548640" y="4480559"/>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4</a:t>
            </a:r>
          </a:p>
        </p:txBody>
      </p:sp>
      <p:sp>
        <p:nvSpPr>
          <p:cNvPr id="11" name="TextBox 10"/>
          <p:cNvSpPr txBox="1"/>
          <p:nvPr/>
        </p:nvSpPr>
        <p:spPr>
          <a:xfrm>
            <a:off x="1234440" y="4407407"/>
            <a:ext cx="10195560" cy="914400"/>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Care in the hard moments</a:t>
            </a:r>
          </a:p>
          <a:p>
            <a:pPr algn="l">
              <a:lnSpc>
                <a:spcPct val="105000"/>
              </a:lnSpc>
            </a:pPr>
            <a:r>
              <a:rPr sz="1250" b="0" i="0" dirty="0">
                <a:solidFill>
                  <a:srgbClr val="D9E2EA"/>
                </a:solidFill>
                <a:latin typeface="Calibri"/>
              </a:rPr>
              <a:t>Restructuring, discipline and crisis handled with honesty and dignity, supported by peer support </a:t>
            </a:r>
            <a:r>
              <a:rPr sz="1250" b="0" i="0" dirty="0" err="1">
                <a:solidFill>
                  <a:srgbClr val="D9E2EA"/>
                </a:solidFill>
                <a:latin typeface="Calibri"/>
              </a:rPr>
              <a:t>programmes</a:t>
            </a:r>
            <a:r>
              <a:rPr sz="1250" b="0" i="0" dirty="0">
                <a:solidFill>
                  <a:srgbClr val="D9E2EA"/>
                </a:solidFill>
                <a:latin typeface="Calibri"/>
              </a:rPr>
              <a:t>.</a:t>
            </a:r>
          </a:p>
        </p:txBody>
      </p:sp>
      <p:sp>
        <p:nvSpPr>
          <p:cNvPr id="12" name="Oval 11"/>
          <p:cNvSpPr/>
          <p:nvPr/>
        </p:nvSpPr>
        <p:spPr>
          <a:xfrm>
            <a:off x="548640" y="5394959"/>
            <a:ext cx="457200" cy="457200"/>
          </a:xfrm>
          <a:prstGeom prst="ellipse">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0B2136"/>
                </a:solidFill>
                <a:latin typeface="Calibri"/>
              </a:rPr>
              <a:t>5</a:t>
            </a:r>
          </a:p>
        </p:txBody>
      </p:sp>
      <p:sp>
        <p:nvSpPr>
          <p:cNvPr id="13" name="TextBox 12"/>
          <p:cNvSpPr txBox="1"/>
          <p:nvPr/>
        </p:nvSpPr>
        <p:spPr>
          <a:xfrm>
            <a:off x="1234440" y="5321807"/>
            <a:ext cx="10195560" cy="91440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Count what is human</a:t>
            </a:r>
          </a:p>
          <a:p>
            <a:pPr algn="l">
              <a:lnSpc>
                <a:spcPct val="105000"/>
              </a:lnSpc>
            </a:pPr>
            <a:r>
              <a:rPr sz="1250" b="0" i="0">
                <a:solidFill>
                  <a:srgbClr val="D9E2EA"/>
                </a:solidFill>
                <a:latin typeface="Calibri"/>
              </a:rPr>
              <a:t>Trust, belonging, energy and the quality of exits measured with the same seriousness as output and cost.</a:t>
            </a:r>
          </a:p>
        </p:txBody>
      </p:sp>
      <p:sp>
        <p:nvSpPr>
          <p:cNvPr id="14" name="TextBox 13"/>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52</a:t>
            </a:r>
          </a:p>
        </p:txBody>
      </p:sp>
      <p:pic>
        <p:nvPicPr>
          <p:cNvPr id="2050" name="Picture 2" descr="Merch – All Our Relations">
            <a:extLst>
              <a:ext uri="{FF2B5EF4-FFF2-40B4-BE49-F238E27FC236}">
                <a16:creationId xmlns:a16="http://schemas.microsoft.com/office/drawing/2014/main" id="{DC6A0E36-279C-9347-A675-C5E9F2ABD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375" y="4000500"/>
            <a:ext cx="2714625"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RECENT RESEARCH · WHAT WORKS</a:t>
            </a:r>
          </a:p>
        </p:txBody>
      </p:sp>
      <p:sp>
        <p:nvSpPr>
          <p:cNvPr id="3" name="TextBox 2"/>
          <p:cNvSpPr txBox="1"/>
          <p:nvPr/>
        </p:nvSpPr>
        <p:spPr>
          <a:xfrm>
            <a:off x="548640" y="658368"/>
            <a:ext cx="10698480" cy="468333"/>
          </a:xfrm>
          <a:prstGeom prst="rect">
            <a:avLst/>
          </a:prstGeom>
          <a:noFill/>
        </p:spPr>
        <p:txBody>
          <a:bodyPr wrap="square" lIns="0" tIns="0" rIns="0" bIns="0">
            <a:spAutoFit/>
          </a:bodyPr>
          <a:lstStyle/>
          <a:p>
            <a:pPr algn="l">
              <a:lnSpc>
                <a:spcPct val="110000"/>
              </a:lnSpc>
            </a:pPr>
            <a:r>
              <a:rPr sz="3000" b="1" i="0" dirty="0">
                <a:solidFill>
                  <a:srgbClr val="FFFFFF"/>
                </a:solidFill>
                <a:latin typeface="Cambria"/>
              </a:rPr>
              <a:t>The science of feeling counted</a:t>
            </a:r>
          </a:p>
        </p:txBody>
      </p:sp>
      <p:sp>
        <p:nvSpPr>
          <p:cNvPr id="4" name="Oval 3"/>
          <p:cNvSpPr/>
          <p:nvPr/>
        </p:nvSpPr>
        <p:spPr>
          <a:xfrm>
            <a:off x="548640" y="173736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1</a:t>
            </a:r>
          </a:p>
        </p:txBody>
      </p:sp>
      <p:sp>
        <p:nvSpPr>
          <p:cNvPr id="5" name="TextBox 4"/>
          <p:cNvSpPr txBox="1"/>
          <p:nvPr/>
        </p:nvSpPr>
        <p:spPr>
          <a:xfrm>
            <a:off x="1234440" y="1664208"/>
            <a:ext cx="6263640" cy="116586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Mattering is a leadership skill</a:t>
            </a:r>
          </a:p>
          <a:p>
            <a:pPr algn="l">
              <a:lnSpc>
                <a:spcPct val="105000"/>
              </a:lnSpc>
            </a:pPr>
            <a:r>
              <a:rPr sz="1250" b="0" i="0">
                <a:solidFill>
                  <a:srgbClr val="D9E2EA"/>
                </a:solidFill>
                <a:latin typeface="Calibri"/>
              </a:rPr>
              <a:t>Noticing people, affirming their significance and showing how they add value is teachable, and predicts motivation, wellbeing and retention (Mercurio, HBR Press, 2025).</a:t>
            </a:r>
          </a:p>
        </p:txBody>
      </p:sp>
      <p:sp>
        <p:nvSpPr>
          <p:cNvPr id="6" name="Oval 5"/>
          <p:cNvSpPr/>
          <p:nvPr/>
        </p:nvSpPr>
        <p:spPr>
          <a:xfrm>
            <a:off x="548640" y="290322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2</a:t>
            </a:r>
          </a:p>
        </p:txBody>
      </p:sp>
      <p:sp>
        <p:nvSpPr>
          <p:cNvPr id="7" name="TextBox 6"/>
          <p:cNvSpPr txBox="1"/>
          <p:nvPr/>
        </p:nvSpPr>
        <p:spPr>
          <a:xfrm>
            <a:off x="1234440" y="283006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Belonging pays</a:t>
            </a:r>
          </a:p>
          <a:p>
            <a:pPr algn="l">
              <a:lnSpc>
                <a:spcPct val="105000"/>
              </a:lnSpc>
            </a:pPr>
            <a:r>
              <a:rPr sz="1250" b="0" i="0" dirty="0">
                <a:solidFill>
                  <a:srgbClr val="D9E2EA"/>
                </a:solidFill>
                <a:latin typeface="Calibri"/>
              </a:rPr>
              <a:t>Organisations investing in belonging are 54 percent more likely to report strong revenue growth (McLean and Company, 2025).</a:t>
            </a:r>
          </a:p>
        </p:txBody>
      </p:sp>
      <p:sp>
        <p:nvSpPr>
          <p:cNvPr id="8" name="Oval 7"/>
          <p:cNvSpPr/>
          <p:nvPr/>
        </p:nvSpPr>
        <p:spPr>
          <a:xfrm>
            <a:off x="548640" y="406908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3</a:t>
            </a:r>
          </a:p>
        </p:txBody>
      </p:sp>
      <p:sp>
        <p:nvSpPr>
          <p:cNvPr id="9" name="TextBox 8"/>
          <p:cNvSpPr txBox="1"/>
          <p:nvPr/>
        </p:nvSpPr>
        <p:spPr>
          <a:xfrm>
            <a:off x="1234440" y="399592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Psychological safety protects</a:t>
            </a:r>
          </a:p>
          <a:p>
            <a:pPr algn="l">
              <a:lnSpc>
                <a:spcPct val="105000"/>
              </a:lnSpc>
            </a:pPr>
            <a:r>
              <a:rPr sz="1250" b="0" i="0" dirty="0">
                <a:solidFill>
                  <a:srgbClr val="D9E2EA"/>
                </a:solidFill>
                <a:latin typeface="Calibri"/>
              </a:rPr>
              <a:t>A three wave study of frontline employees found team psychological safety weakens the link between mistreatment and feeling </a:t>
            </a:r>
            <a:r>
              <a:rPr sz="1250" b="0" i="0" dirty="0" err="1">
                <a:solidFill>
                  <a:srgbClr val="D9E2EA"/>
                </a:solidFill>
                <a:latin typeface="Calibri"/>
              </a:rPr>
              <a:t>dehumanised</a:t>
            </a:r>
            <a:r>
              <a:rPr sz="1250" b="0" i="0" dirty="0">
                <a:solidFill>
                  <a:srgbClr val="D9E2EA"/>
                </a:solidFill>
                <a:latin typeface="Calibri"/>
              </a:rPr>
              <a:t>.</a:t>
            </a:r>
          </a:p>
        </p:txBody>
      </p:sp>
      <p:sp>
        <p:nvSpPr>
          <p:cNvPr id="10" name="Oval 9"/>
          <p:cNvSpPr/>
          <p:nvPr/>
        </p:nvSpPr>
        <p:spPr>
          <a:xfrm>
            <a:off x="548640" y="5234940"/>
            <a:ext cx="457200" cy="457200"/>
          </a:xfrm>
          <a:prstGeom prst="ellipse">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0B2136"/>
                </a:solidFill>
                <a:latin typeface="Calibri"/>
              </a:rPr>
              <a:t>4</a:t>
            </a:r>
          </a:p>
        </p:txBody>
      </p:sp>
      <p:sp>
        <p:nvSpPr>
          <p:cNvPr id="11" name="TextBox 10"/>
          <p:cNvSpPr txBox="1"/>
          <p:nvPr/>
        </p:nvSpPr>
        <p:spPr>
          <a:xfrm>
            <a:off x="1234440" y="5161788"/>
            <a:ext cx="6263640" cy="638188"/>
          </a:xfrm>
          <a:prstGeom prst="rect">
            <a:avLst/>
          </a:prstGeom>
          <a:noFill/>
        </p:spPr>
        <p:txBody>
          <a:bodyPr wrap="square" lIns="0" tIns="0" rIns="0" bIns="0">
            <a:spAutoFit/>
          </a:bodyPr>
          <a:lstStyle/>
          <a:p>
            <a:pPr algn="l">
              <a:lnSpc>
                <a:spcPct val="105000"/>
              </a:lnSpc>
            </a:pPr>
            <a:r>
              <a:rPr sz="1500" b="1" i="0" dirty="0">
                <a:solidFill>
                  <a:srgbClr val="FFFFFF"/>
                </a:solidFill>
                <a:latin typeface="Calibri"/>
              </a:rPr>
              <a:t>Recognise the person, not only the output</a:t>
            </a:r>
          </a:p>
          <a:p>
            <a:pPr algn="l">
              <a:lnSpc>
                <a:spcPct val="105000"/>
              </a:lnSpc>
            </a:pPr>
            <a:r>
              <a:rPr sz="1250" b="0" i="0" dirty="0">
                <a:solidFill>
                  <a:srgbClr val="D9E2EA"/>
                </a:solidFill>
                <a:latin typeface="Calibri"/>
              </a:rPr>
              <a:t>Recognition for character and effort, not just results, predicts more meaning, cohesion and lower burnout.</a:t>
            </a:r>
          </a:p>
        </p:txBody>
      </p:sp>
      <p:sp>
        <p:nvSpPr>
          <p:cNvPr id="12" name="Rounded Rectangle 11"/>
          <p:cNvSpPr/>
          <p:nvPr/>
        </p:nvSpPr>
        <p:spPr>
          <a:xfrm>
            <a:off x="7909560" y="1691640"/>
            <a:ext cx="3733495" cy="2377440"/>
          </a:xfrm>
          <a:prstGeom prst="roundRect">
            <a:avLst>
              <a:gd name="adj" fmla="val 10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183879" y="1965960"/>
            <a:ext cx="3184855" cy="1689437"/>
          </a:xfrm>
          <a:prstGeom prst="rect">
            <a:avLst/>
          </a:prstGeom>
          <a:noFill/>
        </p:spPr>
        <p:txBody>
          <a:bodyPr wrap="square" lIns="0" tIns="0" rIns="0" bIns="0">
            <a:spAutoFit/>
          </a:bodyPr>
          <a:lstStyle/>
          <a:p>
            <a:pPr algn="l">
              <a:lnSpc>
                <a:spcPct val="110000"/>
              </a:lnSpc>
              <a:spcAft>
                <a:spcPts val="800"/>
              </a:spcAft>
            </a:pPr>
            <a:r>
              <a:rPr sz="4000" b="1" i="0" dirty="0">
                <a:solidFill>
                  <a:srgbClr val="0B2136"/>
                </a:solidFill>
                <a:latin typeface="Cambria"/>
              </a:rPr>
              <a:t>39%</a:t>
            </a:r>
          </a:p>
          <a:p>
            <a:pPr algn="l">
              <a:lnSpc>
                <a:spcPct val="112000"/>
              </a:lnSpc>
              <a:spcAft>
                <a:spcPts val="800"/>
              </a:spcAft>
            </a:pPr>
            <a:r>
              <a:rPr sz="1250" b="0" i="0" dirty="0">
                <a:solidFill>
                  <a:srgbClr val="0B2136"/>
                </a:solidFill>
                <a:latin typeface="Calibri"/>
              </a:rPr>
              <a:t>of employees strongly agree that someone at work cares about them as a person. About three in ten report feeling invisible.</a:t>
            </a:r>
          </a:p>
          <a:p>
            <a:pPr algn="l">
              <a:lnSpc>
                <a:spcPct val="110000"/>
              </a:lnSpc>
            </a:pPr>
            <a:r>
              <a:rPr sz="1000" b="0" i="1" dirty="0">
                <a:solidFill>
                  <a:srgbClr val="0B2136"/>
                </a:solidFill>
                <a:latin typeface="Calibri"/>
              </a:rPr>
              <a:t>Source: Harvard Business Review, 2025</a:t>
            </a:r>
          </a:p>
        </p:txBody>
      </p:sp>
      <p:sp>
        <p:nvSpPr>
          <p:cNvPr id="14" name="TextBox 13"/>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Where the change begins</a:t>
            </a:r>
          </a:p>
        </p:txBody>
      </p:sp>
      <p:sp>
        <p:nvSpPr>
          <p:cNvPr id="4" name="Oval 3"/>
          <p:cNvSpPr/>
          <p:nvPr/>
        </p:nvSpPr>
        <p:spPr>
          <a:xfrm>
            <a:off x="548640" y="1737360"/>
            <a:ext cx="457200" cy="457200"/>
          </a:xfrm>
          <a:prstGeom prst="ellipse">
            <a:avLst/>
          </a:prstGeom>
          <a:solidFill>
            <a:srgbClr val="C0504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1</a:t>
            </a:r>
          </a:p>
        </p:txBody>
      </p:sp>
      <p:sp>
        <p:nvSpPr>
          <p:cNvPr id="5" name="TextBox 4"/>
          <p:cNvSpPr txBox="1"/>
          <p:nvPr/>
        </p:nvSpPr>
        <p:spPr>
          <a:xfrm>
            <a:off x="1234440" y="1664208"/>
            <a:ext cx="10195560" cy="123444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Leaders</a:t>
            </a:r>
          </a:p>
          <a:p>
            <a:pPr algn="l">
              <a:lnSpc>
                <a:spcPct val="105000"/>
              </a:lnSpc>
            </a:pPr>
            <a:r>
              <a:rPr sz="1250" b="0" i="0">
                <a:solidFill>
                  <a:srgbClr val="D9E2EA"/>
                </a:solidFill>
                <a:latin typeface="Calibri"/>
              </a:rPr>
              <a:t>Walk the floor, physical or virtual. Ask how people are doing, then visibly act on the answer. Model rest, boundaries and honesty.</a:t>
            </a:r>
          </a:p>
        </p:txBody>
      </p:sp>
      <p:sp>
        <p:nvSpPr>
          <p:cNvPr id="6" name="Oval 5"/>
          <p:cNvSpPr/>
          <p:nvPr/>
        </p:nvSpPr>
        <p:spPr>
          <a:xfrm>
            <a:off x="548640" y="2971800"/>
            <a:ext cx="457200" cy="457200"/>
          </a:xfrm>
          <a:prstGeom prst="ellipse">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0B2136"/>
                </a:solidFill>
                <a:latin typeface="Calibri"/>
              </a:rPr>
              <a:t>2</a:t>
            </a:r>
          </a:p>
        </p:txBody>
      </p:sp>
      <p:sp>
        <p:nvSpPr>
          <p:cNvPr id="7" name="TextBox 6"/>
          <p:cNvSpPr txBox="1"/>
          <p:nvPr/>
        </p:nvSpPr>
        <p:spPr>
          <a:xfrm>
            <a:off x="1234440" y="2898648"/>
            <a:ext cx="10195560" cy="123444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HR and OD</a:t>
            </a:r>
          </a:p>
          <a:p>
            <a:pPr algn="l">
              <a:lnSpc>
                <a:spcPct val="105000"/>
              </a:lnSpc>
            </a:pPr>
            <a:r>
              <a:rPr sz="1250" b="0" i="0">
                <a:solidFill>
                  <a:srgbClr val="D9E2EA"/>
                </a:solidFill>
                <a:latin typeface="Calibri"/>
              </a:rPr>
              <a:t>Rebuild the psychological contract. Run change with people, not on them. Retire language and metrics that reduce people to resources.</a:t>
            </a:r>
          </a:p>
        </p:txBody>
      </p:sp>
      <p:sp>
        <p:nvSpPr>
          <p:cNvPr id="8" name="Oval 7"/>
          <p:cNvSpPr/>
          <p:nvPr/>
        </p:nvSpPr>
        <p:spPr>
          <a:xfrm>
            <a:off x="548640" y="4206240"/>
            <a:ext cx="457200" cy="45720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500" b="1" i="0">
                <a:solidFill>
                  <a:srgbClr val="FFFFFF"/>
                </a:solidFill>
                <a:latin typeface="Calibri"/>
              </a:rPr>
              <a:t>3</a:t>
            </a:r>
          </a:p>
        </p:txBody>
      </p:sp>
      <p:sp>
        <p:nvSpPr>
          <p:cNvPr id="9" name="TextBox 8"/>
          <p:cNvSpPr txBox="1"/>
          <p:nvPr/>
        </p:nvSpPr>
        <p:spPr>
          <a:xfrm>
            <a:off x="1234440" y="4133088"/>
            <a:ext cx="10195560" cy="1234440"/>
          </a:xfrm>
          <a:prstGeom prst="rect">
            <a:avLst/>
          </a:prstGeom>
          <a:noFill/>
        </p:spPr>
        <p:txBody>
          <a:bodyPr wrap="square" lIns="0" tIns="0" rIns="0" bIns="0">
            <a:spAutoFit/>
          </a:bodyPr>
          <a:lstStyle/>
          <a:p>
            <a:pPr algn="l">
              <a:lnSpc>
                <a:spcPct val="105000"/>
              </a:lnSpc>
            </a:pPr>
            <a:r>
              <a:rPr sz="1500" b="1" i="0">
                <a:solidFill>
                  <a:srgbClr val="FFFFFF"/>
                </a:solidFill>
                <a:latin typeface="Calibri"/>
              </a:rPr>
              <a:t>All of us</a:t>
            </a:r>
          </a:p>
          <a:p>
            <a:pPr algn="l">
              <a:lnSpc>
                <a:spcPct val="105000"/>
              </a:lnSpc>
            </a:pPr>
            <a:r>
              <a:rPr sz="1250" b="0" i="0">
                <a:solidFill>
                  <a:srgbClr val="D9E2EA"/>
                </a:solidFill>
                <a:latin typeface="Calibri"/>
              </a:rPr>
              <a:t>See the colleague before the task. Check in without an agenda. Challenge dehumanising habits, including your own.</a:t>
            </a:r>
          </a:p>
        </p:txBody>
      </p:sp>
      <p:sp>
        <p:nvSpPr>
          <p:cNvPr id="10" name="TextBox 9"/>
          <p:cNvSpPr txBox="1"/>
          <p:nvPr/>
        </p:nvSpPr>
        <p:spPr>
          <a:xfrm>
            <a:off x="548640" y="5623560"/>
            <a:ext cx="10881360" cy="217111"/>
          </a:xfrm>
          <a:prstGeom prst="rect">
            <a:avLst/>
          </a:prstGeom>
          <a:noFill/>
        </p:spPr>
        <p:txBody>
          <a:bodyPr wrap="square" lIns="0" tIns="0" rIns="0" bIns="0">
            <a:spAutoFit/>
          </a:bodyPr>
          <a:lstStyle/>
          <a:p>
            <a:pPr algn="l">
              <a:lnSpc>
                <a:spcPct val="110000"/>
              </a:lnSpc>
            </a:pPr>
            <a:r>
              <a:rPr sz="1350" b="0" i="0" dirty="0">
                <a:solidFill>
                  <a:srgbClr val="D9E2EA"/>
                </a:solidFill>
                <a:latin typeface="Calibri"/>
              </a:rPr>
              <a:t>Choose one practice, one measure and one conversation to start this week. A commitment spoken aloud is four times more likely to survive.</a:t>
            </a:r>
          </a:p>
        </p:txBody>
      </p:sp>
      <p:sp>
        <p:nvSpPr>
          <p:cNvPr id="11" name="TextBox 10"/>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51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MEASUREMENT</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Measure heart count like you measure head count</a:t>
            </a:r>
          </a:p>
        </p:txBody>
      </p:sp>
      <p:sp>
        <p:nvSpPr>
          <p:cNvPr id="4" name="Rounded Rectangle 3"/>
          <p:cNvSpPr/>
          <p:nvPr/>
        </p:nvSpPr>
        <p:spPr>
          <a:xfrm>
            <a:off x="548640" y="173736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77240"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1</a:t>
            </a:r>
          </a:p>
        </p:txBody>
      </p:sp>
      <p:sp>
        <p:nvSpPr>
          <p:cNvPr id="6" name="TextBox 5"/>
          <p:cNvSpPr txBox="1"/>
          <p:nvPr/>
        </p:nvSpPr>
        <p:spPr>
          <a:xfrm>
            <a:off x="1325880" y="190195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Trust in leadership</a:t>
            </a:r>
          </a:p>
          <a:p>
            <a:pPr algn="l">
              <a:lnSpc>
                <a:spcPct val="105000"/>
              </a:lnSpc>
            </a:pPr>
            <a:r>
              <a:rPr sz="1150" b="0" i="0">
                <a:solidFill>
                  <a:srgbClr val="D9E2EA"/>
                </a:solidFill>
                <a:latin typeface="Calibri"/>
              </a:rPr>
              <a:t>Tracked openly over time and reported to the board alongside the financials.</a:t>
            </a:r>
          </a:p>
        </p:txBody>
      </p:sp>
      <p:sp>
        <p:nvSpPr>
          <p:cNvPr id="7" name="Rounded Rectangle 6"/>
          <p:cNvSpPr/>
          <p:nvPr/>
        </p:nvSpPr>
        <p:spPr>
          <a:xfrm>
            <a:off x="4322978" y="173736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4551578"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2</a:t>
            </a:r>
          </a:p>
        </p:txBody>
      </p:sp>
      <p:sp>
        <p:nvSpPr>
          <p:cNvPr id="9" name="TextBox 8"/>
          <p:cNvSpPr txBox="1"/>
          <p:nvPr/>
        </p:nvSpPr>
        <p:spPr>
          <a:xfrm>
            <a:off x="5100218" y="190195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Known as a person</a:t>
            </a:r>
          </a:p>
          <a:p>
            <a:pPr algn="l">
              <a:lnSpc>
                <a:spcPct val="105000"/>
              </a:lnSpc>
            </a:pPr>
            <a:r>
              <a:rPr sz="1150" b="0" i="0">
                <a:solidFill>
                  <a:srgbClr val="D9E2EA"/>
                </a:solidFill>
                <a:latin typeface="Calibri"/>
              </a:rPr>
              <a:t>The share of people who agree: my manager knows me as a person.</a:t>
            </a:r>
          </a:p>
        </p:txBody>
      </p:sp>
      <p:sp>
        <p:nvSpPr>
          <p:cNvPr id="10" name="Rounded Rectangle 9"/>
          <p:cNvSpPr/>
          <p:nvPr/>
        </p:nvSpPr>
        <p:spPr>
          <a:xfrm>
            <a:off x="8097316" y="173736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325916" y="193852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3</a:t>
            </a:r>
          </a:p>
        </p:txBody>
      </p:sp>
      <p:sp>
        <p:nvSpPr>
          <p:cNvPr id="12" name="TextBox 11"/>
          <p:cNvSpPr txBox="1"/>
          <p:nvPr/>
        </p:nvSpPr>
        <p:spPr>
          <a:xfrm>
            <a:off x="8874556" y="190195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Safety to speak</a:t>
            </a:r>
          </a:p>
          <a:p>
            <a:pPr algn="l">
              <a:lnSpc>
                <a:spcPct val="105000"/>
              </a:lnSpc>
            </a:pPr>
            <a:r>
              <a:rPr sz="1150" b="0" i="0">
                <a:solidFill>
                  <a:srgbClr val="D9E2EA"/>
                </a:solidFill>
                <a:latin typeface="Calibri"/>
              </a:rPr>
              <a:t>Psychological safety measured and owned at team level, not averaged away.</a:t>
            </a:r>
          </a:p>
        </p:txBody>
      </p:sp>
      <p:sp>
        <p:nvSpPr>
          <p:cNvPr id="13" name="Rounded Rectangle 12"/>
          <p:cNvSpPr/>
          <p:nvPr/>
        </p:nvSpPr>
        <p:spPr>
          <a:xfrm>
            <a:off x="548640" y="404622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777240" y="4247388"/>
            <a:ext cx="411480" cy="411480"/>
          </a:xfrm>
          <a:prstGeom prst="ellipse">
            <a:avLst/>
          </a:prstGeom>
          <a:solidFill>
            <a:srgbClr val="C0504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4</a:t>
            </a:r>
          </a:p>
        </p:txBody>
      </p:sp>
      <p:sp>
        <p:nvSpPr>
          <p:cNvPr id="15" name="TextBox 14"/>
          <p:cNvSpPr txBox="1"/>
          <p:nvPr/>
        </p:nvSpPr>
        <p:spPr>
          <a:xfrm>
            <a:off x="1325880" y="421081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Fatigue and recovery</a:t>
            </a:r>
          </a:p>
          <a:p>
            <a:pPr algn="l">
              <a:lnSpc>
                <a:spcPct val="105000"/>
              </a:lnSpc>
            </a:pPr>
            <a:r>
              <a:rPr sz="1150" b="0" i="0">
                <a:solidFill>
                  <a:srgbClr val="D9E2EA"/>
                </a:solidFill>
                <a:latin typeface="Calibri"/>
              </a:rPr>
              <a:t>Workload, rest and recovery indicators treated as system risks.</a:t>
            </a:r>
          </a:p>
        </p:txBody>
      </p:sp>
      <p:sp>
        <p:nvSpPr>
          <p:cNvPr id="16" name="Rounded Rectangle 15"/>
          <p:cNvSpPr/>
          <p:nvPr/>
        </p:nvSpPr>
        <p:spPr>
          <a:xfrm>
            <a:off x="4322978" y="404622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4551578" y="424738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5</a:t>
            </a:r>
          </a:p>
        </p:txBody>
      </p:sp>
      <p:sp>
        <p:nvSpPr>
          <p:cNvPr id="18" name="TextBox 17"/>
          <p:cNvSpPr txBox="1"/>
          <p:nvPr/>
        </p:nvSpPr>
        <p:spPr>
          <a:xfrm>
            <a:off x="5100218" y="421081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Dignity in exits</a:t>
            </a:r>
          </a:p>
          <a:p>
            <a:pPr algn="l">
              <a:lnSpc>
                <a:spcPct val="105000"/>
              </a:lnSpc>
            </a:pPr>
            <a:r>
              <a:rPr sz="1150" b="0" i="0">
                <a:solidFill>
                  <a:srgbClr val="D9E2EA"/>
                </a:solidFill>
                <a:latin typeface="Calibri"/>
              </a:rPr>
              <a:t>Quality of exits and alumni sentiment: how people leave tells the truth.</a:t>
            </a:r>
          </a:p>
        </p:txBody>
      </p:sp>
      <p:sp>
        <p:nvSpPr>
          <p:cNvPr id="19" name="Rounded Rectangle 18"/>
          <p:cNvSpPr/>
          <p:nvPr/>
        </p:nvSpPr>
        <p:spPr>
          <a:xfrm>
            <a:off x="8097316" y="4046220"/>
            <a:ext cx="3545738" cy="2080260"/>
          </a:xfrm>
          <a:prstGeom prst="roundRect">
            <a:avLst>
              <a:gd name="adj" fmla="val 8000"/>
            </a:avLst>
          </a:prstGeom>
          <a:solidFill>
            <a:srgbClr val="102A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8325916" y="4247388"/>
            <a:ext cx="411480" cy="411480"/>
          </a:xfrm>
          <a:prstGeom prst="ellipse">
            <a:avLst/>
          </a:prstGeom>
          <a:solidFill>
            <a:srgbClr val="1E4266"/>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lnSpc>
                <a:spcPct val="110000"/>
              </a:lnSpc>
            </a:pPr>
            <a:r>
              <a:rPr sz="1400" b="1" i="0">
                <a:solidFill>
                  <a:srgbClr val="FFFFFF"/>
                </a:solidFill>
                <a:latin typeface="Calibri"/>
              </a:rPr>
              <a:t>6</a:t>
            </a:r>
          </a:p>
        </p:txBody>
      </p:sp>
      <p:sp>
        <p:nvSpPr>
          <p:cNvPr id="21" name="TextBox 20"/>
          <p:cNvSpPr txBox="1"/>
          <p:nvPr/>
        </p:nvSpPr>
        <p:spPr>
          <a:xfrm>
            <a:off x="8874556" y="4210812"/>
            <a:ext cx="2567330" cy="1751076"/>
          </a:xfrm>
          <a:prstGeom prst="rect">
            <a:avLst/>
          </a:prstGeom>
          <a:noFill/>
        </p:spPr>
        <p:txBody>
          <a:bodyPr wrap="square" lIns="0" tIns="0" rIns="0" bIns="0">
            <a:spAutoFit/>
          </a:bodyPr>
          <a:lstStyle/>
          <a:p>
            <a:pPr algn="l">
              <a:lnSpc>
                <a:spcPct val="105000"/>
              </a:lnSpc>
            </a:pPr>
            <a:r>
              <a:rPr sz="1450" b="1" i="0">
                <a:solidFill>
                  <a:srgbClr val="FFFFFF"/>
                </a:solidFill>
                <a:latin typeface="Calibri"/>
              </a:rPr>
              <a:t>Manager capacity to care</a:t>
            </a:r>
          </a:p>
          <a:p>
            <a:pPr algn="l">
              <a:lnSpc>
                <a:spcPct val="105000"/>
              </a:lnSpc>
            </a:pPr>
            <a:r>
              <a:rPr sz="1150" b="0" i="0">
                <a:solidFill>
                  <a:srgbClr val="D9E2EA"/>
                </a:solidFill>
                <a:latin typeface="Calibri"/>
              </a:rPr>
              <a:t>Managers shape about 70 percent of team engagement, yet fewer than half are trained to lead people (Gallup).</a:t>
            </a:r>
          </a:p>
        </p:txBody>
      </p:sp>
      <p:sp>
        <p:nvSpPr>
          <p:cNvPr id="22" name="TextBox 21"/>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5" grpId="0"/>
      <p:bldP spid="18"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6052" y="1234440"/>
            <a:ext cx="1828800" cy="1463040"/>
          </a:xfrm>
          <a:prstGeom prst="rect">
            <a:avLst/>
          </a:prstGeom>
          <a:noFill/>
        </p:spPr>
        <p:txBody>
          <a:bodyPr wrap="square" lIns="0" tIns="0" rIns="0" bIns="0">
            <a:spAutoFit/>
          </a:bodyPr>
          <a:lstStyle/>
          <a:p>
            <a:pPr algn="l">
              <a:lnSpc>
                <a:spcPct val="110000"/>
              </a:lnSpc>
            </a:pPr>
            <a:r>
              <a:rPr sz="12000" b="0" i="0" dirty="0">
                <a:solidFill>
                  <a:srgbClr val="FEC000"/>
                </a:solidFill>
                <a:latin typeface="Cambria"/>
              </a:rPr>
              <a:t>“</a:t>
            </a:r>
          </a:p>
        </p:txBody>
      </p:sp>
      <p:sp>
        <p:nvSpPr>
          <p:cNvPr id="3" name="TextBox 2"/>
          <p:cNvSpPr txBox="1"/>
          <p:nvPr/>
        </p:nvSpPr>
        <p:spPr>
          <a:xfrm>
            <a:off x="1463040" y="1965960"/>
            <a:ext cx="9418320" cy="2377440"/>
          </a:xfrm>
          <a:prstGeom prst="rect">
            <a:avLst/>
          </a:prstGeom>
          <a:noFill/>
        </p:spPr>
        <p:txBody>
          <a:bodyPr wrap="square" lIns="0" tIns="0" rIns="0" bIns="0">
            <a:spAutoFit/>
          </a:bodyPr>
          <a:lstStyle/>
          <a:p>
            <a:pPr algn="l">
              <a:lnSpc>
                <a:spcPct val="110000"/>
              </a:lnSpc>
            </a:pPr>
            <a:r>
              <a:rPr sz="2700" b="0" i="1">
                <a:solidFill>
                  <a:srgbClr val="FFFFFF"/>
                </a:solidFill>
                <a:latin typeface="Cambria"/>
              </a:rPr>
              <a:t>In twenty years in aviation I never met a safe system that treated its people as numbers. Organisations do not run on head count. They run on human beings who feel counted.</a:t>
            </a:r>
          </a:p>
        </p:txBody>
      </p:sp>
      <p:sp>
        <p:nvSpPr>
          <p:cNvPr id="4" name="TextBox 3"/>
          <p:cNvSpPr txBox="1"/>
          <p:nvPr/>
        </p:nvSpPr>
        <p:spPr>
          <a:xfrm>
            <a:off x="1463040" y="4526280"/>
            <a:ext cx="8229600" cy="241220"/>
          </a:xfrm>
          <a:prstGeom prst="rect">
            <a:avLst/>
          </a:prstGeom>
          <a:noFill/>
        </p:spPr>
        <p:txBody>
          <a:bodyPr wrap="square" lIns="0" tIns="0" rIns="0" bIns="0">
            <a:spAutoFit/>
          </a:bodyPr>
          <a:lstStyle/>
          <a:p>
            <a:pPr algn="l">
              <a:lnSpc>
                <a:spcPct val="110000"/>
              </a:lnSpc>
            </a:pPr>
            <a:r>
              <a:rPr sz="1500" b="0" i="0" dirty="0">
                <a:solidFill>
                  <a:srgbClr val="D9E2EA"/>
                </a:solidFill>
                <a:latin typeface="Calibri"/>
              </a:rPr>
              <a:t> Matita Tshabalala</a:t>
            </a:r>
          </a:p>
        </p:txBody>
      </p:sp>
      <p:sp>
        <p:nvSpPr>
          <p:cNvPr id="5" name="TextBox 4"/>
          <p:cNvSpPr txBox="1"/>
          <p:nvPr/>
        </p:nvSpPr>
        <p:spPr>
          <a:xfrm>
            <a:off x="1463040" y="4983480"/>
            <a:ext cx="8686800" cy="365760"/>
          </a:xfrm>
          <a:prstGeom prst="rect">
            <a:avLst/>
          </a:prstGeom>
          <a:noFill/>
        </p:spPr>
        <p:txBody>
          <a:bodyPr wrap="square" lIns="0" tIns="0" rIns="0" bIns="0">
            <a:spAutoFit/>
          </a:bodyPr>
          <a:lstStyle/>
          <a:p>
            <a:pPr algn="l">
              <a:lnSpc>
                <a:spcPct val="110000"/>
              </a:lnSpc>
            </a:pPr>
            <a:r>
              <a:rPr sz="1200" b="0" i="0">
                <a:solidFill>
                  <a:srgbClr val="D9E2EA"/>
                </a:solidFill>
                <a:latin typeface="Calibri"/>
              </a:rPr>
              <a:t>Aviation Psychologist · IO Psychologist · Human Factors Specialist</a:t>
            </a:r>
          </a:p>
        </p:txBody>
      </p:sp>
      <p:sp>
        <p:nvSpPr>
          <p:cNvPr id="6" name="TextBox 5"/>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53</a:t>
            </a:r>
          </a:p>
        </p:txBody>
      </p:sp>
      <p:sp>
        <p:nvSpPr>
          <p:cNvPr id="7" name="TextBox 6">
            <a:extLst>
              <a:ext uri="{FF2B5EF4-FFF2-40B4-BE49-F238E27FC236}">
                <a16:creationId xmlns:a16="http://schemas.microsoft.com/office/drawing/2014/main" id="{957192DC-DBDD-B202-6AB5-9052C8BAF81B}"/>
              </a:ext>
            </a:extLst>
          </p:cNvPr>
          <p:cNvSpPr txBox="1"/>
          <p:nvPr/>
        </p:nvSpPr>
        <p:spPr>
          <a:xfrm>
            <a:off x="7744265" y="2361614"/>
            <a:ext cx="1828800" cy="1463040"/>
          </a:xfrm>
          <a:prstGeom prst="rect">
            <a:avLst/>
          </a:prstGeom>
          <a:noFill/>
        </p:spPr>
        <p:txBody>
          <a:bodyPr wrap="square" lIns="0" tIns="0" rIns="0" bIns="0">
            <a:spAutoFit/>
          </a:bodyPr>
          <a:lstStyle/>
          <a:p>
            <a:pPr algn="l">
              <a:lnSpc>
                <a:spcPct val="110000"/>
              </a:lnSpc>
            </a:pPr>
            <a:r>
              <a:rPr sz="12000" b="0" i="0" dirty="0">
                <a:solidFill>
                  <a:srgbClr val="FEC000"/>
                </a:solidFill>
                <a:latin typeface="Cambria"/>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54548" y="2303585"/>
            <a:ext cx="4023360" cy="20116"/>
          </a:xfrm>
          <a:prstGeom prst="rect">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2346960" y="3076794"/>
            <a:ext cx="7498079" cy="914400"/>
          </a:xfrm>
          <a:prstGeom prst="roundRect">
            <a:avLst>
              <a:gd name="adj" fmla="val 20000"/>
            </a:avLst>
          </a:prstGeom>
          <a:solidFill>
            <a:srgbClr val="FE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54</a:t>
            </a:r>
          </a:p>
        </p:txBody>
      </p:sp>
      <p:sp>
        <p:nvSpPr>
          <p:cNvPr id="2" name="TextBox 1"/>
          <p:cNvSpPr txBox="1"/>
          <p:nvPr/>
        </p:nvSpPr>
        <p:spPr>
          <a:xfrm>
            <a:off x="4587239" y="3237374"/>
            <a:ext cx="10515600" cy="593239"/>
          </a:xfrm>
          <a:prstGeom prst="rect">
            <a:avLst/>
          </a:prstGeom>
          <a:noFill/>
        </p:spPr>
        <p:txBody>
          <a:bodyPr wrap="square" lIns="0" tIns="0" rIns="0" bIns="0">
            <a:spAutoFit/>
          </a:bodyPr>
          <a:lstStyle/>
          <a:p>
            <a:pPr algn="l">
              <a:lnSpc>
                <a:spcPct val="110000"/>
              </a:lnSpc>
            </a:pPr>
            <a:r>
              <a:rPr sz="3800" b="1" i="0" dirty="0">
                <a:solidFill>
                  <a:srgbClr val="FFFFFF"/>
                </a:solidFill>
                <a:latin typeface="Cambria"/>
              </a:rPr>
              <a:t>Thank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48640" y="365760"/>
            <a:ext cx="8595360" cy="292608"/>
          </a:xfrm>
          <a:prstGeom prst="rect">
            <a:avLst/>
          </a:prstGeom>
          <a:noFill/>
        </p:spPr>
        <p:txBody>
          <a:bodyPr wrap="square" lIns="0" tIns="0" rIns="0" bIns="0">
            <a:spAutoFit/>
          </a:bodyPr>
          <a:lstStyle/>
          <a:p>
            <a:pPr algn="l">
              <a:lnSpc>
                <a:spcPct val="110000"/>
              </a:lnSpc>
            </a:pPr>
            <a:r>
              <a:rPr sz="1200" b="1" i="0" spc="300">
                <a:solidFill>
                  <a:srgbClr val="FEC000"/>
                </a:solidFill>
                <a:latin typeface="Calibri"/>
              </a:rPr>
              <a:t>FOR THE CURIOUS</a:t>
            </a:r>
          </a:p>
        </p:txBody>
      </p:sp>
      <p:sp>
        <p:nvSpPr>
          <p:cNvPr id="3" name="TextBox 2"/>
          <p:cNvSpPr txBox="1"/>
          <p:nvPr/>
        </p:nvSpPr>
        <p:spPr>
          <a:xfrm>
            <a:off x="548640" y="658368"/>
            <a:ext cx="10698480" cy="868680"/>
          </a:xfrm>
          <a:prstGeom prst="rect">
            <a:avLst/>
          </a:prstGeom>
          <a:noFill/>
        </p:spPr>
        <p:txBody>
          <a:bodyPr wrap="square" lIns="0" tIns="0" rIns="0" bIns="0">
            <a:spAutoFit/>
          </a:bodyPr>
          <a:lstStyle/>
          <a:p>
            <a:pPr algn="l">
              <a:lnSpc>
                <a:spcPct val="110000"/>
              </a:lnSpc>
            </a:pPr>
            <a:r>
              <a:rPr sz="3000" b="1" i="0">
                <a:solidFill>
                  <a:srgbClr val="FFFFFF"/>
                </a:solidFill>
                <a:latin typeface="Cambria"/>
              </a:rPr>
              <a:t>Sources &amp; further exploration</a:t>
            </a:r>
          </a:p>
        </p:txBody>
      </p:sp>
      <p:sp>
        <p:nvSpPr>
          <p:cNvPr id="4" name="TextBox 3"/>
          <p:cNvSpPr txBox="1"/>
          <p:nvPr/>
        </p:nvSpPr>
        <p:spPr>
          <a:xfrm>
            <a:off x="548640" y="1783080"/>
            <a:ext cx="11064240" cy="2086149"/>
          </a:xfrm>
          <a:prstGeom prst="rect">
            <a:avLst/>
          </a:prstGeom>
          <a:noFill/>
        </p:spPr>
        <p:txBody>
          <a:bodyPr wrap="square" lIns="0" tIns="0" rIns="0" bIns="0">
            <a:spAutoFit/>
          </a:bodyPr>
          <a:lstStyle/>
          <a:p>
            <a:pPr marL="228600" indent="-228600" algn="l">
              <a:lnSpc>
                <a:spcPct val="110000"/>
              </a:lnSpc>
              <a:spcAft>
                <a:spcPts val="800"/>
              </a:spcAft>
              <a:buFont typeface="Arial"/>
              <a:buChar char="•"/>
            </a:pPr>
            <a:r>
              <a:rPr sz="1250" b="0" i="0" dirty="0">
                <a:solidFill>
                  <a:srgbClr val="D9E2EA"/>
                </a:solidFill>
                <a:latin typeface="Calibri"/>
              </a:rPr>
              <a:t>Gallup, State of the Global Workplace (2025 and 2026 editions): engagement, wellbeing and manager data</a:t>
            </a:r>
          </a:p>
          <a:p>
            <a:pPr marL="228600" indent="-228600" algn="l">
              <a:lnSpc>
                <a:spcPct val="110000"/>
              </a:lnSpc>
              <a:spcAft>
                <a:spcPts val="800"/>
              </a:spcAft>
              <a:buFont typeface="Arial"/>
              <a:buChar char="•"/>
            </a:pPr>
            <a:r>
              <a:rPr sz="1250" b="0" i="0" dirty="0">
                <a:solidFill>
                  <a:srgbClr val="D9E2EA"/>
                </a:solidFill>
                <a:latin typeface="Calibri"/>
              </a:rPr>
              <a:t>Deloitte, Global Human Capital Trends (2024): human sustainability and the extractive approach</a:t>
            </a:r>
          </a:p>
          <a:p>
            <a:pPr marL="228600" indent="-228600" algn="l">
              <a:lnSpc>
                <a:spcPct val="110000"/>
              </a:lnSpc>
              <a:spcAft>
                <a:spcPts val="800"/>
              </a:spcAft>
              <a:buFont typeface="Arial"/>
              <a:buChar char="•"/>
            </a:pPr>
            <a:r>
              <a:rPr sz="1250" b="0" i="0" dirty="0">
                <a:solidFill>
                  <a:srgbClr val="D9E2EA"/>
                </a:solidFill>
                <a:latin typeface="Calibri"/>
              </a:rPr>
              <a:t>Caesens, Stinglhamber and colleagues: research programme on organisational dehumanisation (2017 to 2026)</a:t>
            </a:r>
          </a:p>
          <a:p>
            <a:pPr marL="228600" indent="-228600" algn="l">
              <a:lnSpc>
                <a:spcPct val="110000"/>
              </a:lnSpc>
              <a:spcAft>
                <a:spcPts val="800"/>
              </a:spcAft>
              <a:buFont typeface="Arial"/>
              <a:buChar char="•"/>
            </a:pPr>
            <a:r>
              <a:rPr sz="1250" b="0" i="0" dirty="0">
                <a:solidFill>
                  <a:srgbClr val="D9E2EA"/>
                </a:solidFill>
                <a:latin typeface="Calibri"/>
              </a:rPr>
              <a:t>Jansen, Noorda, Akkerman and Manevska (2026), 'Watched but Not Seen', Sociology: monitoring and misrecognition</a:t>
            </a:r>
          </a:p>
          <a:p>
            <a:pPr marL="228600" indent="-228600" algn="l">
              <a:lnSpc>
                <a:spcPct val="110000"/>
              </a:lnSpc>
              <a:spcAft>
                <a:spcPts val="800"/>
              </a:spcAft>
              <a:buFont typeface="Arial"/>
              <a:buChar char="•"/>
            </a:pPr>
            <a:r>
              <a:rPr sz="1250" b="0" i="0" dirty="0">
                <a:solidFill>
                  <a:srgbClr val="D9E2EA"/>
                </a:solidFill>
                <a:latin typeface="Calibri"/>
              </a:rPr>
              <a:t>Zhang and colleagues (2025), 'The Rise of Algorithmic Management', New Technology, Work and Employment</a:t>
            </a:r>
          </a:p>
          <a:p>
            <a:pPr marL="228600" indent="-228600" algn="l">
              <a:lnSpc>
                <a:spcPct val="110000"/>
              </a:lnSpc>
              <a:spcAft>
                <a:spcPts val="800"/>
              </a:spcAft>
              <a:buFont typeface="Arial"/>
              <a:buChar char="•"/>
            </a:pPr>
            <a:r>
              <a:rPr sz="1250" b="0" i="0" dirty="0">
                <a:solidFill>
                  <a:srgbClr val="D9E2EA"/>
                </a:solidFill>
                <a:latin typeface="Calibri"/>
              </a:rPr>
              <a:t>Mercurio, Z. (2025), The Power of Mattering, Harvard Business Review Press; McLean and Company (2025) on belonging</a:t>
            </a:r>
          </a:p>
          <a:p>
            <a:pPr marL="228600" indent="-228600" algn="l">
              <a:lnSpc>
                <a:spcPct val="110000"/>
              </a:lnSpc>
              <a:spcAft>
                <a:spcPts val="800"/>
              </a:spcAft>
              <a:buFont typeface="Arial"/>
              <a:buChar char="•"/>
            </a:pPr>
            <a:r>
              <a:rPr sz="1250" b="0" i="0" dirty="0">
                <a:solidFill>
                  <a:srgbClr val="D9E2EA"/>
                </a:solidFill>
                <a:latin typeface="Calibri"/>
              </a:rPr>
              <a:t>Edmondson, A. (2018), The Fearless Organization: psychological safety as the foundation of learning</a:t>
            </a:r>
          </a:p>
          <a:p>
            <a:pPr marL="228600" indent="-228600" algn="l">
              <a:lnSpc>
                <a:spcPct val="110000"/>
              </a:lnSpc>
              <a:spcAft>
                <a:spcPts val="800"/>
              </a:spcAft>
              <a:buFont typeface="Arial"/>
              <a:buChar char="•"/>
            </a:pPr>
            <a:r>
              <a:rPr sz="1250" b="0" i="0" dirty="0">
                <a:solidFill>
                  <a:srgbClr val="D9E2EA"/>
                </a:solidFill>
                <a:latin typeface="Calibri"/>
              </a:rPr>
              <a:t>Facilitator's research: Tshabalala, 'Occupational stress and coping resources in air traffic control', Ergonomics SA (2014); chapter in Mistakes, Errors and Failures across Cultures (2020)</a:t>
            </a:r>
          </a:p>
        </p:txBody>
      </p:sp>
      <p:sp>
        <p:nvSpPr>
          <p:cNvPr id="5" name="TextBox 4"/>
          <p:cNvSpPr txBox="1"/>
          <p:nvPr/>
        </p:nvSpPr>
        <p:spPr>
          <a:xfrm>
            <a:off x="11414455" y="6419088"/>
            <a:ext cx="457200" cy="274320"/>
          </a:xfrm>
          <a:prstGeom prst="rect">
            <a:avLst/>
          </a:prstGeom>
          <a:noFill/>
        </p:spPr>
        <p:txBody>
          <a:bodyPr wrap="square" lIns="0" tIns="0" rIns="0" bIns="0">
            <a:spAutoFit/>
          </a:bodyPr>
          <a:lstStyle/>
          <a:p>
            <a:pPr algn="r">
              <a:lnSpc>
                <a:spcPct val="110000"/>
              </a:lnSpc>
            </a:pPr>
            <a:r>
              <a:rPr sz="1000" b="0" i="0">
                <a:solidFill>
                  <a:srgbClr val="8CA0B3"/>
                </a:solidFill>
                <a:latin typeface="Calibri"/>
              </a:rPr>
              <a:t>55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EC000"/>
      </a:hlink>
      <a:folHlink>
        <a:srgbClr val="E8D48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EC000"/>
      </a:hlink>
      <a:folHlink>
        <a:srgbClr val="E8D48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2931</TotalTime>
  <Words>2786</Words>
  <Application>Microsoft Office PowerPoint</Application>
  <PresentationFormat>Widescreen</PresentationFormat>
  <Paragraphs>246</Paragraphs>
  <Slides>18</Slides>
  <Notes>18</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ＭＳ Ｐゴシック</vt:lpstr>
      <vt:lpstr>Aptos</vt:lpstr>
      <vt:lpstr>Arial</vt:lpstr>
      <vt:lpstr>Avenir LT 45 Book</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Tshabalala, Matita (Mr) (Summerstrand Campus South)</dc:creator>
  <cp:keywords/>
  <dc:description>generated using python-pptx</dc:description>
  <cp:lastModifiedBy>Tshabalala, Matita (Mr) (Summerstrand Campus South)</cp:lastModifiedBy>
  <cp:revision>6</cp:revision>
  <dcterms:created xsi:type="dcterms:W3CDTF">2013-01-27T09:14:16Z</dcterms:created>
  <dcterms:modified xsi:type="dcterms:W3CDTF">2026-07-28T13:41:22Z</dcterms:modified>
  <cp:category/>
</cp:coreProperties>
</file>