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</p:sldMasterIdLst>
  <p:notesMasterIdLst>
    <p:notesMasterId r:id="rId17"/>
  </p:notesMasterIdLst>
  <p:sldIdLst>
    <p:sldId id="410" r:id="rId3"/>
    <p:sldId id="411" r:id="rId4"/>
    <p:sldId id="412" r:id="rId5"/>
    <p:sldId id="413" r:id="rId6"/>
    <p:sldId id="414" r:id="rId7"/>
    <p:sldId id="415" r:id="rId8"/>
    <p:sldId id="416" r:id="rId9"/>
    <p:sldId id="417" r:id="rId10"/>
    <p:sldId id="418" r:id="rId11"/>
    <p:sldId id="419" r:id="rId12"/>
    <p:sldId id="420" r:id="rId13"/>
    <p:sldId id="421" r:id="rId14"/>
    <p:sldId id="265" r:id="rId15"/>
    <p:sldId id="383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944"/>
    <p:restoredTop sz="92494" autoAdjust="0"/>
  </p:normalViewPr>
  <p:slideViewPr>
    <p:cSldViewPr snapToGrid="0" snapToObjects="1">
      <p:cViewPr varScale="1">
        <p:scale>
          <a:sx n="108" d="100"/>
          <a:sy n="108" d="100"/>
        </p:scale>
        <p:origin x="23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39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189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E9C4D-F3D2-3457-CEFF-B1CBC6394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5C262F-8879-3343-B469-B64D2982D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F64EB5-8C20-ED12-1CBD-2FE53ECC00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AAF72-D87B-AA5D-3F4C-9693F75BC2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6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0779F-87BC-EC2A-A003-8D56DF881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5D885C-B5B6-5F1B-DC1A-F9E6FC792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997992-9DD0-4AAD-70A3-099672ECA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7AA53-86F3-939F-8D9D-67F2C8C31C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09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04CC4-F503-BA5C-628C-490C08D23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C0EB6D-D096-F76E-F861-122E6E410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638C33-A981-F7D6-EF9A-7FB3610112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BD987B-CF5F-E87A-16E1-0C1F2BBDA1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3056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593A1-1B46-4CD4-56D4-3C167AF49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ACA34A-52B0-4A52-107E-BFDABA6A7F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55D2CF-9382-8765-6F4B-A96B022082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A4E78-1877-1073-DE71-4DA926FFC2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1592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788052-DFB9-1F04-74BB-330267785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32D34C-D663-1012-53AE-97B5082A57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67BF4-98AA-50D4-8117-269E244682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06F648-E7F2-460F-E499-FD4BB8EB85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5338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D7166-0211-2E54-B9EA-5E968DBAC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7F080A-2EAD-5D9F-F599-C5A78B22C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57DADD-F3F2-54E0-D345-A6EC70DBC4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682F3A-D6B3-A8A3-B11B-CFCBFF5F09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8725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A0242-8C68-4BD1-5DF0-E407E476D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F84AEA-9840-3C86-81EA-F8064AB9D2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E29F04-3542-E671-74BC-A19639896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59B3D4-29E8-408C-5B41-CE02B9EA42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544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05982-C9E6-DD63-5B52-2C18BB27F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56B524-3710-3807-8D8D-802C3BCD0C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267E8-6719-A3E8-450F-4258B8460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76991-A76F-238B-436D-7DBAB8E2C5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2679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2D815-D451-2225-9C42-717AF7AFD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F0B1DF-04EE-31B0-2A59-3A8525080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4529AC-ABE8-7008-12BA-8492D78740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829DE8-6205-7EAA-3867-9BA766EF40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1596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1A839-433C-DF6D-484D-2636CEF3F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89F119-3726-0EB4-F7C0-D395AF6014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F4E122-F151-5D33-92C7-F48965CF59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3C269-2D02-9BD1-9811-6E514A8397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86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6EC1D-2FBE-711A-CEF2-F8DE369BD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4723B4-B314-3B79-1F1D-000F3CDF2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5BE1CC-2C4D-E068-653A-27253DE31E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ZA" sz="1800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82A7A-7E79-4247-6A3F-52BE9E3BF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7801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0B98C-E26D-EB05-0E80-8C59EE30D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339A1C-C5C1-949B-19C2-AC0C909F83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9017A-6B08-5171-E3E2-69E2964C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91187-4564-BB0B-95EC-BABFFA20E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86B33-8065-F7E5-9746-422639EBB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3119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2E8C-9878-F664-8FF9-F8A92AB61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B4BB29-CEF5-09E2-CEE8-65F3C2350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72E78-EBE2-D55E-6376-8F853012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E0C28-293D-EA34-B89E-A8404F473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EF0329-B71D-88C7-24B8-047B08C7C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23822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7D07A-896B-256B-6A69-9EE2759E1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21E55-1226-CA8C-6CAE-DECB83095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54D2B-D127-9E27-DA7C-5B98138B0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CCF71-05DB-F3B3-FA11-FE963AFD5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52789-4657-07EE-000B-65311888B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41033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B6F51-33FC-A08A-FDD3-85A0C07F2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1552E-F48B-B4D1-169A-C961A3FB78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C494A9-12EE-2D42-D280-26B967A60D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A2A79-2A07-F68F-07A2-4C8064677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EC4954-F3A3-3549-B476-CF60B8045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08322E-5D1F-EB18-A986-A2DDB84D9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8239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311FA-1DA4-C173-A474-52001C03E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2CAC4B-6902-6D76-F42B-75F9FDC13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613781-295D-7F29-DB7F-D912AB61D7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DD7AB6-BAD5-4148-FE5C-343AF52248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6A17B7-427D-2E0A-7E45-B3B35C8664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259FAD-472B-1CDE-368F-979946AD5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8EB5A6-7078-97D2-254B-5C186E539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5A5D70-02FA-8CD0-D3A3-CEC161397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1137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B3DC1-35EF-E01B-C7B5-0E877C30D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24E483-8573-42E5-20A6-12F398B6B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407D6-BBCE-F318-F240-33489BDB5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3EDAB0-1317-8BCF-BDA1-7177F2305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63485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33DCD4-6B18-3814-2147-C73E49E35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DB1514-C637-04D1-9023-E472F3733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ECACC-C19C-B9EA-F0DC-A7E3F4578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2176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3A626-F38F-0BE6-FE77-66DE8DC97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7A535-4F5D-D8AF-D964-90B5A9BAE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C42E7-9878-1F9B-E258-EF37298DD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01425-CE89-5D21-DA87-9E8826F3E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2943B6-7AB4-5295-F0AA-36BB16283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5AA896-6D48-777C-DBCC-C2266CC77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0001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CD676-048F-FE9D-ABCE-BC406FB08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081391-B0F9-164B-6916-7FD1CBBBF4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09D3A2-55ED-28D8-0BB9-A2A5BD409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FD0712-B86B-BFC3-C41E-35A765E66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8F2E57-4B34-9867-179C-5D720D862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19EECF-494D-DBC1-DB57-2DA8220A5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322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0283C-CFF9-7693-3A0C-80E9B5FC8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22532C-DEF5-138A-FCAF-7E6EC09636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0118E0-006D-B8A4-4BCB-E037F2C7A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AC0B4-7DF7-A703-AE7D-751D0475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A3376-B7FB-2A0E-F848-06F28C9BD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876641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F7E330-B5F1-EDF3-1914-25423133C0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5319A7-437D-43A5-5C97-EB360B7AA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88581-26EB-784C-A1DE-A4647DA29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4ABDA-8442-B94C-3ACD-BBA104139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4C049-161A-29D1-2B21-C3B6C64DE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66810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92B06A-A46F-ED41-2985-46374B8E2C90}"/>
              </a:ext>
            </a:extLst>
          </p:cNvPr>
          <p:cNvSpPr/>
          <p:nvPr userDrawn="1"/>
        </p:nvSpPr>
        <p:spPr>
          <a:xfrm>
            <a:off x="0" y="-22287"/>
            <a:ext cx="12192000" cy="6880287"/>
          </a:xfrm>
          <a:prstGeom prst="rect">
            <a:avLst/>
          </a:prstGeom>
          <a:solidFill>
            <a:srgbClr val="071A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C28E6146-1518-EFF3-5C81-83E1207EE5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21032" y="3012436"/>
            <a:ext cx="3349936" cy="83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45784"/>
      </p:ext>
    </p:extLst>
  </p:cSld>
  <p:clrMapOvr>
    <a:masterClrMapping/>
  </p:clrMapOvr>
  <p:transition spd="slow">
    <p:push dir="u"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A105E2-93B4-8239-FF42-1418B82F8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C55D5-EFB2-F578-9CD0-605A8E4C90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63E32-70C3-FE1E-8C21-4FFB4E520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4160E3-84DD-4D44-A06A-1BCCDDF46528}" type="datetimeFigureOut">
              <a:rPr lang="en-ZA" smtClean="0"/>
              <a:t>2026/07/28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9A087-6170-3FDD-6175-43D1CC2441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06D9B-BBA7-0788-A624-ECDA835EA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8D8A0-F85A-4703-AD40-0425A7349A7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124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ZA" sz="3600" dirty="0">
                <a:solidFill>
                  <a:schemeClr val="bg1"/>
                </a:solidFill>
              </a:rPr>
              <a:t>Rehumanising Organisations in a Post-Pandemic and AI-Enabled World</a:t>
            </a:r>
            <a:endParaRPr lang="en-ZA" sz="36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3BDC5764-C046-A5F9-2DA4-4B87DBCB2DE9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B6DC57-966B-B281-6EDA-C968B4720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343" y="1449592"/>
            <a:ext cx="9898744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93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C9EA7-1682-22B7-5013-5486A57B9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29E91AD-8933-F76F-5F11-C34FAE2FAEB6}"/>
              </a:ext>
            </a:extLst>
          </p:cNvPr>
          <p:cNvSpPr/>
          <p:nvPr/>
        </p:nvSpPr>
        <p:spPr>
          <a:xfrm>
            <a:off x="0" y="0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31D54C7-461C-C7D3-933E-0259D3101F2D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ZA" sz="3600" dirty="0">
                <a:solidFill>
                  <a:schemeClr val="bg1"/>
                </a:solidFill>
              </a:rPr>
              <a:t>Question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E04BA159-814E-AC80-A4AB-FF9285E12C8D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0C09F3-F5B7-8974-031B-9DA4F23AF23B}"/>
              </a:ext>
            </a:extLst>
          </p:cNvPr>
          <p:cNvSpPr txBox="1">
            <a:spLocks/>
          </p:cNvSpPr>
          <p:nvPr/>
        </p:nvSpPr>
        <p:spPr>
          <a:xfrm>
            <a:off x="640080" y="1615441"/>
            <a:ext cx="10668000" cy="4953000"/>
          </a:xfrm>
          <a:prstGeom prst="rect">
            <a:avLst/>
          </a:prstGeom>
        </p:spPr>
        <p:txBody>
          <a:bodyPr>
            <a:normAutofit/>
          </a:bodyPr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2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 sz="2400"/>
            </a:pPr>
            <a:r>
              <a:rPr lang="en-ZA" dirty="0"/>
              <a:t>What will determine organisational success over the next decade?</a:t>
            </a:r>
          </a:p>
          <a:p>
            <a:pPr>
              <a:defRPr sz="2400"/>
            </a:pPr>
            <a:endParaRPr lang="en-ZA" dirty="0"/>
          </a:p>
          <a:p>
            <a:pPr>
              <a:defRPr sz="2400"/>
            </a:pPr>
            <a:r>
              <a:rPr lang="en-ZA" dirty="0"/>
              <a:t>Technology?</a:t>
            </a:r>
          </a:p>
          <a:p>
            <a:pPr>
              <a:defRPr sz="2400"/>
            </a:pPr>
            <a:r>
              <a:rPr lang="en-ZA" dirty="0"/>
              <a:t>AI?</a:t>
            </a:r>
          </a:p>
          <a:p>
            <a:pPr>
              <a:defRPr sz="2400"/>
            </a:pPr>
            <a:r>
              <a:rPr lang="en-ZA" dirty="0"/>
              <a:t>People?</a:t>
            </a:r>
          </a:p>
        </p:txBody>
      </p:sp>
    </p:spTree>
    <p:extLst>
      <p:ext uri="{BB962C8B-B14F-4D97-AF65-F5344CB8AC3E}">
        <p14:creationId xmlns:p14="http://schemas.microsoft.com/office/powerpoint/2010/main" val="1556637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31EA5-FFAC-4653-0EBE-BF93BE729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59D0268-ACAC-20BC-3F1D-63AF1C371ABC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29CE61D-A781-2980-44B1-621BE0283BDE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ZA" sz="3600" dirty="0">
                <a:solidFill>
                  <a:schemeClr val="bg1"/>
                </a:solidFill>
              </a:rPr>
              <a:t>Why This Conversation Matters</a:t>
            </a:r>
            <a:r>
              <a:rPr kumimoji="0" lang="en-ZA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Georgia" pitchFamily="34" charset="-122"/>
                <a:cs typeface="Georgia" pitchFamily="34" charset="-120"/>
              </a:rPr>
              <a:t> </a:t>
            </a: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43180C91-D3AC-87FA-DE4F-D55909169946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0A4E8A-BA3D-510E-9B55-2DA9475ED6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857" y="1597063"/>
            <a:ext cx="9695543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7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CD7EF-6581-17EC-46AE-EF050ADB7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D61A403-5C72-B2C2-EC55-6DCD20E2CAA6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91081F5-72DD-8DE9-2749-D82CDA05F461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ZA" sz="3600" dirty="0">
                <a:solidFill>
                  <a:schemeClr val="bg1"/>
                </a:solidFill>
              </a:rPr>
              <a:t>So What Has Changed?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6F3D3390-4618-5C8F-9888-18D4239F99C7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A26067-9006-DD2D-7CF5-E5DE0596A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172" y="1597063"/>
            <a:ext cx="8752114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982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EE302-2720-1384-D636-C25A6DC07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71B2500-CE40-05C1-BED3-7D7CC1E8C502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D938FFE-4D2E-A32F-EEBA-A6E2818C2106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ZA" sz="3600" dirty="0">
                <a:solidFill>
                  <a:schemeClr val="bg1"/>
                </a:solidFill>
              </a:rPr>
              <a:t>We Have Created Smarter Organisations…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12C88B98-608E-0E77-195A-CE709FD61753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88AF83-8127-7EDC-FA5C-81B2A776C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597063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91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4D62E-EDE9-4E4D-0805-DD8E96EBB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6D7A1D9-A409-7EC4-FD8C-B0CA9D50A61A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2DFEC3A-02DA-EC62-719B-DA52C766E1F4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ZA" sz="3600" dirty="0">
                <a:solidFill>
                  <a:schemeClr val="bg1"/>
                </a:solidFill>
              </a:rPr>
              <a:t>Burnout Is Telling Us Something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36381846-ACC3-61E4-4F64-16CAF9738DE1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EED268-13E5-156B-4047-FB800B15A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295" y="1597063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34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9ADBA-840D-6FAA-3E17-672C19362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F7E805F-F4BA-7C38-180A-B231DC179908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D226F10-9410-9410-CE02-97825BCC20C5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ZA" sz="3600" dirty="0">
                <a:solidFill>
                  <a:schemeClr val="bg1"/>
                </a:solidFill>
              </a:rPr>
              <a:t>This Is Where Industrial Psychologists Come In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3915A415-064B-CDD5-62B3-06537D31BCF2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0147C2-B6A1-BCC8-1CA5-D24A5A2A8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3971" y="1623509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55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CD14D-C8C9-0D4C-C365-F45E4D286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5F7677E-F20E-8580-4AE8-B2E65DA825A2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FDA70A9-D230-E0EB-1B8C-B17B3DEC7351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ZA" sz="3600" dirty="0">
                <a:solidFill>
                  <a:schemeClr val="bg1"/>
                </a:solidFill>
              </a:rPr>
              <a:t>Human + AI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DBA45824-4C05-339B-E9ED-EC37EBE56526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A26CD2-393E-F0FB-8AF8-5E32A08AC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456" y="1597063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4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9BE95-A8CB-029B-9596-63CE88C95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69190E4-ACB0-A7F7-2E9A-61468749339B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8F78F3F-AFE1-D213-5FD4-33C10DBD62AC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lvl="0" algn="ctr">
              <a:defRPr/>
            </a:pPr>
            <a:r>
              <a:rPr lang="en-ZA" sz="3600" dirty="0">
                <a:solidFill>
                  <a:schemeClr val="bg1"/>
                </a:solidFill>
              </a:rPr>
              <a:t>From Workplace Psychopathology…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38724B96-10C6-BEA9-7E6C-3A1BDCD24CD1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sp>
        <p:nvSpPr>
          <p:cNvPr id="10" name="AutoShape 5" descr="From burnout to thriving at work">
            <a:extLst>
              <a:ext uri="{FF2B5EF4-FFF2-40B4-BE49-F238E27FC236}">
                <a16:creationId xmlns:a16="http://schemas.microsoft.com/office/drawing/2014/main" id="{8337DE46-0AF7-6749-D3A6-EDC8EC9EB0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1E4E4CD0-765E-7AA9-EA3C-9F58D437D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AutoShape 7" descr="From burnout to thriving at work">
            <a:extLst>
              <a:ext uri="{FF2B5EF4-FFF2-40B4-BE49-F238E27FC236}">
                <a16:creationId xmlns:a16="http://schemas.microsoft.com/office/drawing/2014/main" id="{00AF1C9A-82A3-500A-D8A2-C475736713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D3D952B5-C7E9-193B-E349-C88729DD44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6ED26B-8933-0024-4BF9-46D16A37B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396701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079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6FADA-8A41-CFF0-0E3D-1FD81AE60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2A5E8DF-B111-78F1-5EAB-B8904E5E0C42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AEC815A-6D2F-75AA-740F-6BD242BD771E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defRPr/>
            </a:pPr>
            <a:r>
              <a:rPr lang="en-ZA" sz="3600" b="1" dirty="0">
                <a:solidFill>
                  <a:schemeClr val="bg1"/>
                </a:solidFill>
              </a:rPr>
              <a:t>So how do we rehumanise organisations</a:t>
            </a:r>
            <a:r>
              <a:rPr lang="en-ZA" sz="3600" b="1" dirty="0"/>
              <a:t>?</a:t>
            </a:r>
          </a:p>
          <a:p>
            <a:pPr lvl="0" algn="ctr">
              <a:defRPr/>
            </a:pPr>
            <a:r>
              <a:rPr lang="en-ZA" sz="3600" dirty="0">
                <a:solidFill>
                  <a:schemeClr val="bg1"/>
                </a:solidFill>
              </a:rPr>
              <a:t>The HEART Framework™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5DEF34CA-9FFD-3082-3DDE-6D0C6D0AAC3A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sp>
        <p:nvSpPr>
          <p:cNvPr id="10" name="AutoShape 5" descr="From burnout to thriving at work">
            <a:extLst>
              <a:ext uri="{FF2B5EF4-FFF2-40B4-BE49-F238E27FC236}">
                <a16:creationId xmlns:a16="http://schemas.microsoft.com/office/drawing/2014/main" id="{D02FFF26-BEF8-6A07-1242-24718EF189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F30EF1C0-051E-2782-1E06-F70DF836E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AutoShape 7" descr="From burnout to thriving at work">
            <a:extLst>
              <a:ext uri="{FF2B5EF4-FFF2-40B4-BE49-F238E27FC236}">
                <a16:creationId xmlns:a16="http://schemas.microsoft.com/office/drawing/2014/main" id="{732B09CF-7526-8CFB-D1A4-08EDDDA7A3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D9200AFD-DA88-0765-1119-19A14A3B8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F31083-F729-C8A5-BFAB-4358DBA98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396701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869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F9E85-7B6F-4FE0-0DCB-D1C416B78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2DB3F3D-F9E4-C1B5-1865-238BC84E1517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FD5E98D-117E-D37A-1D2F-54B2125CB324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defRPr/>
            </a:pPr>
            <a:r>
              <a:rPr lang="en-ZA" sz="3600" dirty="0">
                <a:solidFill>
                  <a:schemeClr val="bg1"/>
                </a:solidFill>
              </a:rPr>
              <a:t>From Headcount to HEART Count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27708DD-C6D2-ABA1-427E-8213B3E515B8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sp>
        <p:nvSpPr>
          <p:cNvPr id="10" name="AutoShape 5" descr="From burnout to thriving at work">
            <a:extLst>
              <a:ext uri="{FF2B5EF4-FFF2-40B4-BE49-F238E27FC236}">
                <a16:creationId xmlns:a16="http://schemas.microsoft.com/office/drawing/2014/main" id="{0DB09EA0-0FA1-9F09-2433-50B03807A3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745D5F37-8A69-D726-2F8D-1DBE1D1B0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AutoShape 7" descr="From burnout to thriving at work">
            <a:extLst>
              <a:ext uri="{FF2B5EF4-FFF2-40B4-BE49-F238E27FC236}">
                <a16:creationId xmlns:a16="http://schemas.microsoft.com/office/drawing/2014/main" id="{9B7595DD-0940-5E5D-4577-F104D41D4F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E27A60D-4D74-FF91-52ED-5AD19C87C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E3C99D-4E51-FDCE-AC2E-FB367378EA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842" y="1545065"/>
            <a:ext cx="8469557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9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74600-F808-5AF0-5426-AC44A459D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936AA8F-1819-8E3E-ABBA-E1B060FABDBA}"/>
              </a:ext>
            </a:extLst>
          </p:cNvPr>
          <p:cNvSpPr/>
          <p:nvPr/>
        </p:nvSpPr>
        <p:spPr>
          <a:xfrm>
            <a:off x="0" y="79337"/>
            <a:ext cx="12192000" cy="1290918"/>
          </a:xfrm>
          <a:prstGeom prst="rect">
            <a:avLst/>
          </a:prstGeom>
          <a:solidFill>
            <a:srgbClr val="1A1F3D"/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3293749-68A1-9B65-E1C3-C03E38F0CE71}"/>
              </a:ext>
            </a:extLst>
          </p:cNvPr>
          <p:cNvSpPr/>
          <p:nvPr/>
        </p:nvSpPr>
        <p:spPr>
          <a:xfrm>
            <a:off x="365759" y="327211"/>
            <a:ext cx="11234569" cy="7951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defRPr/>
            </a:pPr>
            <a:r>
              <a:rPr lang="en-ZA" sz="3600" dirty="0">
                <a:solidFill>
                  <a:schemeClr val="bg1"/>
                </a:solidFill>
              </a:rPr>
              <a:t>The Journey Starts with HEART</a:t>
            </a:r>
            <a:endParaRPr kumimoji="0" lang="en-ZA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Georgia" pitchFamily="34" charset="-122"/>
              <a:cs typeface="Georgia" pitchFamily="34" charset="-120"/>
            </a:endParaRPr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B393B3E-EC91-9E8B-AA14-123F3643152F}"/>
              </a:ext>
            </a:extLst>
          </p:cNvPr>
          <p:cNvSpPr/>
          <p:nvPr/>
        </p:nvSpPr>
        <p:spPr>
          <a:xfrm>
            <a:off x="484095" y="52891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5C6B82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HEADCOUNT → HEARTCOUNT</a:t>
            </a:r>
            <a:endParaRPr lang="en-US" sz="1000" dirty="0"/>
          </a:p>
        </p:txBody>
      </p:sp>
      <p:sp>
        <p:nvSpPr>
          <p:cNvPr id="10" name="AutoShape 5" descr="From burnout to thriving at work">
            <a:extLst>
              <a:ext uri="{FF2B5EF4-FFF2-40B4-BE49-F238E27FC236}">
                <a16:creationId xmlns:a16="http://schemas.microsoft.com/office/drawing/2014/main" id="{495C7903-C035-A9C5-C91B-0EDBB97416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1303FD3-DFF4-36CB-F45B-1A412C505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AutoShape 7" descr="From burnout to thriving at work">
            <a:extLst>
              <a:ext uri="{FF2B5EF4-FFF2-40B4-BE49-F238E27FC236}">
                <a16:creationId xmlns:a16="http://schemas.microsoft.com/office/drawing/2014/main" id="{C5C2B5A1-F98F-C12A-55F2-98DFD88809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7EF12AFE-F039-C3BB-E3FA-F8FB8D313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DB968D-3D08-FCB6-53CA-397684F9E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1522654"/>
            <a:ext cx="77724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0228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heart shaped sign with people in the middle&#10;&#10;Description automatically generated">
            <a:extLst>
              <a:ext uri="{FF2B5EF4-FFF2-40B4-BE49-F238E27FC236}">
                <a16:creationId xmlns:a16="http://schemas.microsoft.com/office/drawing/2014/main" id="{33E6C7E6-A97F-0BF8-8930-39800A03B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8491530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1294</TotalTime>
  <Words>129</Words>
  <Application>Microsoft Macintosh PowerPoint</Application>
  <PresentationFormat>Widescreen</PresentationFormat>
  <Paragraphs>43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Montserrat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Microsoft Office User</cp:lastModifiedBy>
  <cp:revision>10</cp:revision>
  <dcterms:created xsi:type="dcterms:W3CDTF">2026-07-27T08:50:04Z</dcterms:created>
  <dcterms:modified xsi:type="dcterms:W3CDTF">2026-07-28T13:24:03Z</dcterms:modified>
</cp:coreProperties>
</file>